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4"/>
    <p:sldMasterId id="2147483765" r:id="rId5"/>
    <p:sldMasterId id="2147483771" r:id="rId6"/>
    <p:sldMasterId id="2147483783" r:id="rId7"/>
    <p:sldMasterId id="2147483790" r:id="rId8"/>
    <p:sldMasterId id="2147483792" r:id="rId9"/>
    <p:sldMasterId id="2147483796" r:id="rId10"/>
    <p:sldMasterId id="2147483801" r:id="rId11"/>
  </p:sldMasterIdLst>
  <p:notesMasterIdLst>
    <p:notesMasterId r:id="rId55"/>
  </p:notesMasterIdLst>
  <p:handoutMasterIdLst>
    <p:handoutMasterId r:id="rId56"/>
  </p:handoutMasterIdLst>
  <p:sldIdLst>
    <p:sldId id="4526" r:id="rId12"/>
    <p:sldId id="4540" r:id="rId13"/>
    <p:sldId id="6679" r:id="rId14"/>
    <p:sldId id="6680" r:id="rId15"/>
    <p:sldId id="6700" r:id="rId16"/>
    <p:sldId id="531" r:id="rId17"/>
    <p:sldId id="5014" r:id="rId18"/>
    <p:sldId id="4994" r:id="rId19"/>
    <p:sldId id="4995" r:id="rId20"/>
    <p:sldId id="4982" r:id="rId21"/>
    <p:sldId id="2249" r:id="rId22"/>
    <p:sldId id="6794" r:id="rId23"/>
    <p:sldId id="4853" r:id="rId24"/>
    <p:sldId id="2091" r:id="rId25"/>
    <p:sldId id="2093" r:id="rId26"/>
    <p:sldId id="1923" r:id="rId27"/>
    <p:sldId id="2094" r:id="rId28"/>
    <p:sldId id="996" r:id="rId29"/>
    <p:sldId id="2097" r:id="rId30"/>
    <p:sldId id="2098" r:id="rId31"/>
    <p:sldId id="2099" r:id="rId32"/>
    <p:sldId id="2020" r:id="rId33"/>
    <p:sldId id="2021" r:id="rId34"/>
    <p:sldId id="6800" r:id="rId35"/>
    <p:sldId id="2073" r:id="rId36"/>
    <p:sldId id="6798" r:id="rId37"/>
    <p:sldId id="6799" r:id="rId38"/>
    <p:sldId id="2081" r:id="rId39"/>
    <p:sldId id="2096" r:id="rId40"/>
    <p:sldId id="6795" r:id="rId41"/>
    <p:sldId id="6694" r:id="rId42"/>
    <p:sldId id="6691" r:id="rId43"/>
    <p:sldId id="6796" r:id="rId44"/>
    <p:sldId id="6688" r:id="rId45"/>
    <p:sldId id="6697" r:id="rId46"/>
    <p:sldId id="6785" r:id="rId47"/>
    <p:sldId id="285" r:id="rId48"/>
    <p:sldId id="286" r:id="rId49"/>
    <p:sldId id="287" r:id="rId50"/>
    <p:sldId id="6701" r:id="rId51"/>
    <p:sldId id="289" r:id="rId52"/>
    <p:sldId id="290" r:id="rId53"/>
    <p:sldId id="4369" r:id="rId5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63" userDrawn="1">
          <p15:clr>
            <a:srgbClr val="A4A3A4"/>
          </p15:clr>
        </p15:guide>
        <p15:guide id="4" pos="295" userDrawn="1">
          <p15:clr>
            <a:srgbClr val="A4A3A4"/>
          </p15:clr>
        </p15:guide>
        <p15:guide id="5" orient="horz" pos="2913" userDrawn="1">
          <p15:clr>
            <a:srgbClr val="A4A3A4"/>
          </p15:clr>
        </p15:guide>
        <p15:guide id="6" pos="1020" userDrawn="1">
          <p15:clr>
            <a:srgbClr val="A4A3A4"/>
          </p15:clr>
        </p15:guide>
        <p15:guide id="7" pos="4241" userDrawn="1">
          <p15:clr>
            <a:srgbClr val="A4A3A4"/>
          </p15:clr>
        </p15:guide>
        <p15:guide id="8" orient="horz" pos="459" userDrawn="1">
          <p15:clr>
            <a:srgbClr val="A4A3A4"/>
          </p15:clr>
        </p15:guide>
        <p15:guide id="9" pos="5465" userDrawn="1">
          <p15:clr>
            <a:srgbClr val="A4A3A4"/>
          </p15:clr>
        </p15:guide>
        <p15:guide id="10" orient="horz" pos="816" userDrawn="1">
          <p15:clr>
            <a:srgbClr val="A4A3A4"/>
          </p15:clr>
        </p15:guide>
        <p15:guide id="11" orient="horz" pos="531" userDrawn="1">
          <p15:clr>
            <a:srgbClr val="A4A3A4"/>
          </p15:clr>
        </p15:guide>
        <p15:guide id="12" pos="2948" userDrawn="1">
          <p15:clr>
            <a:srgbClr val="A4A3A4"/>
          </p15:clr>
        </p15:guide>
        <p15:guide id="14" pos="2812" userDrawn="1">
          <p15:clr>
            <a:srgbClr val="A4A3A4"/>
          </p15:clr>
        </p15:guide>
        <p15:guide id="15" pos="1542" userDrawn="1">
          <p15:clr>
            <a:srgbClr val="A4A3A4"/>
          </p15:clr>
        </p15:guide>
        <p15:guide id="16" orient="horz" pos="191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만든 이" initials="오전"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EC1F"/>
    <a:srgbClr val="00E296"/>
    <a:srgbClr val="003738"/>
    <a:srgbClr val="9D9D9C"/>
    <a:srgbClr val="00B336"/>
    <a:srgbClr val="00B492"/>
    <a:srgbClr val="005F4B"/>
    <a:srgbClr val="93EB20"/>
    <a:srgbClr val="F39200"/>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8452" autoAdjust="0"/>
  </p:normalViewPr>
  <p:slideViewPr>
    <p:cSldViewPr snapToGrid="0">
      <p:cViewPr varScale="1">
        <p:scale>
          <a:sx n="128" d="100"/>
          <a:sy n="128" d="100"/>
        </p:scale>
        <p:origin x="1086" y="120"/>
      </p:cViewPr>
      <p:guideLst>
        <p:guide pos="2880"/>
        <p:guide pos="363"/>
        <p:guide pos="295"/>
        <p:guide orient="horz" pos="2913"/>
        <p:guide pos="1020"/>
        <p:guide pos="4241"/>
        <p:guide orient="horz" pos="459"/>
        <p:guide pos="5465"/>
        <p:guide orient="horz" pos="816"/>
        <p:guide orient="horz" pos="531"/>
        <p:guide pos="2948"/>
        <p:guide pos="2812"/>
        <p:guide pos="1542"/>
        <p:guide orient="horz" pos="1915"/>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10/14/2020</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10/14/2020</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Leah</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65127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Leah w/ Color Commentary from Anthony. Anthony to provide his $0.02 on why this launch will make a difference to VCSP users.</a:t>
            </a:r>
          </a:p>
          <a:p>
            <a:endParaRPr lang="en-US" b="1"/>
          </a:p>
          <a:p>
            <a:endParaRPr lang="en-US" b="1"/>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63756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Adjusted Client sites #1 and #2</a:t>
            </a:r>
          </a:p>
        </p:txBody>
      </p:sp>
      <p:sp>
        <p:nvSpPr>
          <p:cNvPr id="4" name="Slide Number Placeholder 3"/>
          <p:cNvSpPr>
            <a:spLocks noGrp="1"/>
          </p:cNvSpPr>
          <p:nvPr>
            <p:ph type="sldNum" sz="quarter" idx="5"/>
          </p:nvPr>
        </p:nvSpPr>
        <p:spPr/>
        <p:txBody>
          <a:bodyPr/>
          <a:lstStyle/>
          <a:p>
            <a:fld id="{650144F6-1F44-484E-96B6-CAB23FCB330B}" type="slidenum">
              <a:rPr lang="en-US" smtClean="0"/>
              <a:t>18</a:t>
            </a:fld>
            <a:endParaRPr lang="en-US" dirty="0"/>
          </a:p>
        </p:txBody>
      </p:sp>
    </p:spTree>
    <p:extLst>
      <p:ext uri="{BB962C8B-B14F-4D97-AF65-F5344CB8AC3E}">
        <p14:creationId xmlns:p14="http://schemas.microsoft.com/office/powerpoint/2010/main" val="3113993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Anthony</a:t>
            </a:r>
          </a:p>
          <a:p>
            <a:pPr marL="171450" indent="-171450">
              <a:buFontTx/>
              <a:buChar char="-"/>
            </a:pPr>
            <a:r>
              <a:rPr lang="en-US"/>
              <a:t>Quota Setting for Cloud Connect Providers</a:t>
            </a:r>
          </a:p>
          <a:p>
            <a:pPr marL="171450" indent="-171450">
              <a:buFontTx/>
              <a:buChar char="-"/>
            </a:pPr>
            <a:r>
              <a:rPr lang="en-US"/>
              <a:t>Customer Setup/Billing for Channel Partners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098146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494533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50144F6-1F44-484E-96B6-CAB23FCB330B}"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668243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50144F6-1F44-484E-96B6-CAB23FCB330B}"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71614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50144F6-1F44-484E-96B6-CAB23FCB330B}"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1426815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50144F6-1F44-484E-96B6-CAB23FCB330B}"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79674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50144F6-1F44-484E-96B6-CAB23FCB330B}"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028413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779564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50144F6-1F44-484E-96B6-CAB23FCB330B}"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90422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Types of sites companies might use:</a:t>
            </a:r>
          </a:p>
          <a:p>
            <a:pPr marL="171450" indent="-171450">
              <a:buFontTx/>
              <a:buChar char="-"/>
            </a:pPr>
            <a:r>
              <a:rPr lang="en-US" dirty="0"/>
              <a:t>Production</a:t>
            </a:r>
          </a:p>
          <a:p>
            <a:pPr marL="171450" indent="-171450">
              <a:buFontTx/>
              <a:buChar char="-"/>
            </a:pPr>
            <a:r>
              <a:rPr lang="en-US" dirty="0"/>
              <a:t>2</a:t>
            </a:r>
            <a:r>
              <a:rPr lang="en-US" baseline="30000" dirty="0"/>
              <a:t>nd</a:t>
            </a:r>
            <a:r>
              <a:rPr lang="en-US" dirty="0"/>
              <a:t> site (DR?)</a:t>
            </a:r>
          </a:p>
          <a:p>
            <a:pPr marL="171450" indent="-171450">
              <a:buFontTx/>
              <a:buChar char="-"/>
            </a:pPr>
            <a:r>
              <a:rPr lang="en-US" dirty="0"/>
              <a:t>Public Cloud</a:t>
            </a:r>
          </a:p>
          <a:p>
            <a:pPr marL="171450" indent="-171450">
              <a:buFontTx/>
              <a:buChar char="-"/>
            </a:pPr>
            <a:r>
              <a:rPr lang="en-US" dirty="0"/>
              <a:t>SaaS – not really a site, but…</a:t>
            </a:r>
          </a:p>
          <a:p>
            <a:pPr marL="171450" indent="-171450">
              <a:buFontTx/>
              <a:buChar char="-"/>
            </a:pPr>
            <a:r>
              <a:rPr lang="en-US" dirty="0"/>
              <a:t>Service Provider</a:t>
            </a:r>
          </a:p>
          <a:p>
            <a:pPr marL="0" indent="0">
              <a:buFontTx/>
              <a:buNone/>
            </a:pPr>
            <a:r>
              <a:rPr lang="en-US" dirty="0"/>
              <a:t>2) In each of these they have data stored, and this data need to be protected</a:t>
            </a:r>
          </a:p>
          <a:p>
            <a:pPr marL="0" indent="0">
              <a:buFontTx/>
              <a:buNone/>
            </a:pPr>
            <a:r>
              <a:rPr lang="en-AU" dirty="0"/>
              <a:t>3) Backup repositories</a:t>
            </a:r>
          </a:p>
          <a:p>
            <a:pPr marL="0" indent="0">
              <a:buFontTx/>
              <a:buNone/>
            </a:pPr>
            <a:r>
              <a:rPr lang="en-AU" dirty="0"/>
              <a:t>4) Object storage</a:t>
            </a:r>
          </a:p>
          <a:p>
            <a:pPr marL="0" indent="0">
              <a:buFontTx/>
              <a:buNone/>
            </a:pPr>
            <a:r>
              <a:rPr lang="en-AU" dirty="0"/>
              <a:t>5) Replicas</a:t>
            </a:r>
          </a:p>
          <a:p>
            <a:pPr marL="0" indent="0">
              <a:buFontTx/>
              <a:buNone/>
            </a:pPr>
            <a:r>
              <a:rPr lang="en-AU" dirty="0"/>
              <a:t>6) Consume Cloud connect from a Service Provider</a:t>
            </a:r>
          </a:p>
        </p:txBody>
      </p:sp>
      <p:sp>
        <p:nvSpPr>
          <p:cNvPr id="4" name="Slide Number Placeholder 3"/>
          <p:cNvSpPr>
            <a:spLocks noGrp="1"/>
          </p:cNvSpPr>
          <p:nvPr>
            <p:ph type="sldNum" sz="quarter" idx="5"/>
          </p:nvPr>
        </p:nvSpPr>
        <p:spPr/>
        <p:txBody>
          <a:bodyPr/>
          <a:lstStyle/>
          <a:p>
            <a:fld id="{650144F6-1F44-484E-96B6-CAB23FCB330B}" type="slidenum">
              <a:rPr lang="en-US" smtClean="0"/>
              <a:t>3</a:t>
            </a:fld>
            <a:endParaRPr lang="en-US"/>
          </a:p>
        </p:txBody>
      </p:sp>
    </p:spTree>
    <p:extLst>
      <p:ext uri="{BB962C8B-B14F-4D97-AF65-F5344CB8AC3E}">
        <p14:creationId xmlns:p14="http://schemas.microsoft.com/office/powerpoint/2010/main" val="2204965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2019/07/30  </a:t>
            </a:r>
          </a:p>
          <a:p>
            <a:r>
              <a:rPr lang="en-US"/>
              <a:t>#EDITS: &lt;What’s changed&gt;</a:t>
            </a:r>
          </a:p>
          <a:p>
            <a:endParaRPr lang="en-US"/>
          </a:p>
        </p:txBody>
      </p:sp>
      <p:sp>
        <p:nvSpPr>
          <p:cNvPr id="4" name="Slide Number Placeholder 3"/>
          <p:cNvSpPr>
            <a:spLocks noGrp="1"/>
          </p:cNvSpPr>
          <p:nvPr>
            <p:ph type="sldNum" sz="quarter" idx="10"/>
          </p:nvPr>
        </p:nvSpPr>
        <p:spPr/>
        <p:txBody>
          <a:bodyPr/>
          <a:lstStyle/>
          <a:p>
            <a:pPr defTabSz="698830">
              <a:defRPr/>
            </a:pPr>
            <a:fld id="{650144F6-1F44-484E-96B6-CAB23FCB330B}" type="slidenum">
              <a:rPr lang="en-US">
                <a:solidFill>
                  <a:prstClr val="black"/>
                </a:solidFill>
              </a:rPr>
              <a:pPr defTabSz="698830">
                <a:defRPr/>
              </a:pPr>
              <a:t>6</a:t>
            </a:fld>
            <a:endParaRPr lang="en-US">
              <a:solidFill>
                <a:prstClr val="black"/>
              </a:solidFill>
            </a:endParaRPr>
          </a:p>
        </p:txBody>
      </p:sp>
    </p:spTree>
    <p:extLst>
      <p:ext uri="{BB962C8B-B14F-4D97-AF65-F5344CB8AC3E}">
        <p14:creationId xmlns:p14="http://schemas.microsoft.com/office/powerpoint/2010/main" val="219282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2019/07/30  </a:t>
            </a:r>
          </a:p>
          <a:p>
            <a:r>
              <a:rPr lang="en-US"/>
              <a:t>#EDITS: &lt;What’s changed&gt;</a:t>
            </a:r>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7</a:t>
            </a:fld>
            <a:endParaRPr lang="en-NL"/>
          </a:p>
        </p:txBody>
      </p:sp>
    </p:spTree>
    <p:extLst>
      <p:ext uri="{BB962C8B-B14F-4D97-AF65-F5344CB8AC3E}">
        <p14:creationId xmlns:p14="http://schemas.microsoft.com/office/powerpoint/2010/main" val="231184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pPr marL="171450" indent="-171450">
              <a:buFont typeface="Arial" panose="020B0604020202020204" pitchFamily="34" charset="0"/>
              <a:buChar char="•"/>
            </a:pPr>
            <a:r>
              <a:rPr lang="en-GB" cap="all"/>
              <a:t>VEEAM’S BUSINESS IS BUILT ON PARTNERSHIPS</a:t>
            </a:r>
          </a:p>
          <a:p>
            <a:pPr marL="171450" indent="-171450">
              <a:buFont typeface="Arial" panose="020B0604020202020204" pitchFamily="34" charset="0"/>
              <a:buChar char="•"/>
            </a:pPr>
            <a:r>
              <a:rPr lang="en-GB" cap="all"/>
              <a:t>GLOBALLY, WE PARTNER WITH THE BEST OF THE BEST TO DELIVER CUSTOMER EXCELLENCE IN ALL AREAS</a:t>
            </a:r>
          </a:p>
          <a:p>
            <a:pPr marL="171450" indent="-171450">
              <a:buFont typeface="Arial" panose="020B0604020202020204" pitchFamily="34" charset="0"/>
              <a:buChar char="•"/>
            </a:pPr>
            <a:endParaRPr lang="en-GB" cap="all"/>
          </a:p>
          <a:p>
            <a:pPr>
              <a:spcBef>
                <a:spcPct val="0"/>
              </a:spcBef>
            </a:pPr>
            <a:endParaRPr lang="en-US" alt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Tahoma"/>
              <a:ea typeface="+mn-ea"/>
              <a:cs typeface="+mn-cs"/>
            </a:endParaRPr>
          </a:p>
        </p:txBody>
      </p:sp>
    </p:spTree>
    <p:extLst>
      <p:ext uri="{BB962C8B-B14F-4D97-AF65-F5344CB8AC3E}">
        <p14:creationId xmlns:p14="http://schemas.microsoft.com/office/powerpoint/2010/main" val="2311956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12</a:t>
            </a:fld>
            <a:endParaRPr lang="en-NL"/>
          </a:p>
        </p:txBody>
      </p:sp>
    </p:spTree>
    <p:extLst>
      <p:ext uri="{BB962C8B-B14F-4D97-AF65-F5344CB8AC3E}">
        <p14:creationId xmlns:p14="http://schemas.microsoft.com/office/powerpoint/2010/main" val="3907620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Veeam Service Provider Console is FREE. We are keeping Veeam Service Provider Console FREE to make it as easy as possible for you to deliver more value to your customers through fully managed on-site backups, BaaS, </a:t>
            </a:r>
            <a:r>
              <a:rPr lang="en-US" sz="900" kern="1200" dirty="0" err="1">
                <a:solidFill>
                  <a:schemeClr val="tx1"/>
                </a:solidFill>
                <a:effectLst/>
                <a:latin typeface="+mn-lt"/>
                <a:ea typeface="+mn-ea"/>
                <a:cs typeface="+mn-cs"/>
              </a:rPr>
              <a:t>DRaaS</a:t>
            </a:r>
            <a:r>
              <a:rPr lang="en-US" sz="900" kern="1200" dirty="0">
                <a:solidFill>
                  <a:schemeClr val="tx1"/>
                </a:solidFill>
                <a:effectLst/>
                <a:latin typeface="+mn-lt"/>
                <a:ea typeface="+mn-ea"/>
                <a:cs typeface="+mn-cs"/>
              </a:rPr>
              <a:t> - or all three. </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Increase earning potential through that recurring revenue model of the managed service business</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AND Differentiate you from your competition by delivering more value through fully managed backups. So instead of the traditional resale model speak to you </a:t>
            </a:r>
            <a:r>
              <a:rPr lang="en-US" sz="900" kern="1200" dirty="0" err="1">
                <a:solidFill>
                  <a:schemeClr val="tx1"/>
                </a:solidFill>
                <a:effectLst/>
                <a:latin typeface="+mn-lt"/>
                <a:ea typeface="+mn-ea"/>
                <a:cs typeface="+mn-cs"/>
              </a:rPr>
              <a:t>agin</a:t>
            </a:r>
            <a:r>
              <a:rPr lang="en-US" sz="900" kern="1200" dirty="0">
                <a:solidFill>
                  <a:schemeClr val="tx1"/>
                </a:solidFill>
                <a:effectLst/>
                <a:latin typeface="+mn-lt"/>
                <a:ea typeface="+mn-ea"/>
                <a:cs typeface="+mn-cs"/>
              </a:rPr>
              <a:t> in 3 to 5 years you have this constant flow of communication with your customers and while delivering more value with your managed services.</a:t>
            </a:r>
          </a:p>
          <a:p>
            <a:r>
              <a:rPr lang="en-US" sz="9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4282903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Leah</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745893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6.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1844746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003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402576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853024"/>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9"/>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3467046"/>
      </p:ext>
    </p:extLst>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1" y="1018801"/>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a:t>Click to edit Master text styles</a:t>
            </a:r>
          </a:p>
          <a:p>
            <a:pPr lvl="1"/>
            <a:r>
              <a:rPr lang="en-US"/>
              <a:t>Second level</a:t>
            </a:r>
          </a:p>
        </p:txBody>
      </p:sp>
      <p:sp>
        <p:nvSpPr>
          <p:cNvPr id="2" name="Title 1"/>
          <p:cNvSpPr>
            <a:spLocks noGrp="1"/>
          </p:cNvSpPr>
          <p:nvPr>
            <p:ph type="title"/>
          </p:nvPr>
        </p:nvSpPr>
        <p:spPr>
          <a:xfrm>
            <a:off x="360000" y="171451"/>
            <a:ext cx="8363938" cy="553998"/>
          </a:xfrm>
        </p:spPr>
        <p:txBody>
          <a:bodyPr/>
          <a:lstStyle/>
          <a:p>
            <a:r>
              <a:rPr lang="en-US"/>
              <a:t>Click to edit Master title style</a:t>
            </a:r>
          </a:p>
        </p:txBody>
      </p:sp>
    </p:spTree>
    <p:extLst>
      <p:ext uri="{BB962C8B-B14F-4D97-AF65-F5344CB8AC3E}">
        <p14:creationId xmlns:p14="http://schemas.microsoft.com/office/powerpoint/2010/main" val="73039668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159840"/>
      </p:ext>
    </p:extLst>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40"/>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022787"/>
      </p:ext>
    </p:extLst>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392925427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166334711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595305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76818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981288" y="929992"/>
            <a:ext cx="4572000" cy="331694"/>
          </a:xfrm>
          <a:prstGeom prst="rect">
            <a:avLst/>
          </a:prstGeom>
        </p:spPr>
        <p:txBody>
          <a:bodyPr>
            <a:spAutoFit/>
          </a:bodyPr>
          <a:lstStyle/>
          <a:p>
            <a:pPr defTabSz="685783">
              <a:lnSpc>
                <a:spcPct val="150000"/>
              </a:lnSpc>
              <a:defRPr/>
            </a:pPr>
            <a:r>
              <a:rPr lang="en-US" sz="1200" dirty="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226325" y="67494"/>
            <a:ext cx="3451746" cy="928335"/>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121400" y="464076"/>
            <a:ext cx="2346114" cy="412224"/>
          </a:xfrm>
          <a:prstGeom prst="rect">
            <a:avLst/>
          </a:prstGeom>
        </p:spPr>
      </p:pic>
    </p:spTree>
    <p:extLst>
      <p:ext uri="{BB962C8B-B14F-4D97-AF65-F5344CB8AC3E}">
        <p14:creationId xmlns:p14="http://schemas.microsoft.com/office/powerpoint/2010/main" val="410101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2397054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011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45055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773200295"/>
      </p:ext>
    </p:extLst>
  </p:cSld>
  <p:clrMapOvr>
    <a:masterClrMapping/>
  </p:clrMapOvr>
  <p:transition>
    <p:fade/>
  </p:transition>
  <p:extLst>
    <p:ext uri="{DCECCB84-F9BA-43D5-87BE-67443E8EF086}">
      <p15:sldGuideLst xmlns:p15="http://schemas.microsoft.com/office/powerpoint/2012/main">
        <p15:guide id="1" pos="2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8364140" cy="1477424"/>
          </a:xfrm>
        </p:spPr>
        <p:txBody>
          <a:bodyPr/>
          <a:lstStyle>
            <a:lvl1pPr>
              <a:defRPr sz="2100" baseline="0">
                <a:solidFill>
                  <a:schemeClr val="bg1"/>
                </a:solidFill>
              </a:defRPr>
            </a:lvl1pPr>
            <a:lvl2pPr>
              <a:defRPr sz="1800" baseline="0">
                <a:solidFill>
                  <a:schemeClr val="bg1"/>
                </a:solidFill>
              </a:defRPr>
            </a:lvl2pPr>
            <a:lvl3pPr>
              <a:defRPr sz="1650">
                <a:solidFill>
                  <a:schemeClr val="bg1"/>
                </a:solidFill>
              </a:defRPr>
            </a:lvl3pPr>
            <a:lvl4pPr>
              <a:defRPr sz="1650">
                <a:solidFill>
                  <a:schemeClr val="bg1"/>
                </a:solidFill>
              </a:defRPr>
            </a:lvl4pPr>
            <a:lvl5pPr>
              <a:defRPr sz="16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41473328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77108"/>
          </a:xfrm>
        </p:spPr>
        <p:txBody>
          <a:bodyPr/>
          <a:lstStyle>
            <a:lvl1pPr>
              <a:lnSpc>
                <a:spcPct val="100000"/>
              </a:lnSpc>
              <a:defRPr spc="0">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201929321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531538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79823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109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408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9282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52258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48431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pic>
        <p:nvPicPr>
          <p:cNvPr id="3" name="Graphic 13">
            <a:hlinkClick r:id="rId2" action="ppaction://hlinksldjump"/>
            <a:extLst>
              <a:ext uri="{FF2B5EF4-FFF2-40B4-BE49-F238E27FC236}">
                <a16:creationId xmlns:a16="http://schemas.microsoft.com/office/drawing/2014/main" id="{78BE04A1-1C48-475F-98EF-1438352FB87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181729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4536917"/>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920629719"/>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9111379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26955268"/>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282929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 Target="../slides/slid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 Target="../slides/slid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s/slide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2.sv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png"/><Relationship Id="rId5" Type="http://schemas.openxmlformats.org/officeDocument/2006/relationships/slideLayout" Target="../slideLayouts/slideLayout23.xml"/><Relationship Id="rId10" Type="http://schemas.openxmlformats.org/officeDocument/2006/relationships/slide" Target="../slides/slide6.xml"/><Relationship Id="rId4" Type="http://schemas.openxmlformats.org/officeDocument/2006/relationships/slideLayout" Target="../slideLayouts/slideLayout2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 Target="../slides/slide6.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8.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grpSp>
        <p:nvGrpSpPr>
          <p:cNvPr id="16" name="Group 15"/>
          <p:cNvGrpSpPr/>
          <p:nvPr/>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5DF8CDE8-BEBB-4039-9EBE-53D33502A76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196874270"/>
      </p:ext>
    </p:extLst>
  </p:cSld>
  <p:clrMap bg1="lt1" tx1="dk1" bg2="lt2" tx2="dk2" accent1="accent1" accent2="accent2" accent3="accent3" accent4="accent4" accent5="accent5" accent6="accent6" hlink="hlink" folHlink="folHlink"/>
  <p:sldLayoutIdLst>
    <p:sldLayoutId id="2147483761" r:id="rId1"/>
    <p:sldLayoutId id="2147483788" r:id="rId2"/>
    <p:sldLayoutId id="2147483789" r:id="rId3"/>
    <p:sldLayoutId id="2147483762" r:id="rId4"/>
    <p:sldLayoutId id="2147483781"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grpSp>
        <p:nvGrpSpPr>
          <p:cNvPr id="15" name="Group 14"/>
          <p:cNvGrpSpPr/>
          <p:nvPr/>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1" name="Graphic 13">
            <a:hlinkClick r:id="rId7" action="ppaction://hlinksldjump"/>
            <a:extLst>
              <a:ext uri="{FF2B5EF4-FFF2-40B4-BE49-F238E27FC236}">
                <a16:creationId xmlns:a16="http://schemas.microsoft.com/office/drawing/2014/main" id="{2506FB5F-8AF2-4006-973B-9C70E7EE503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22454448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82" r:id="rId5"/>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
          <p15:clr>
            <a:srgbClr val="F26B43"/>
          </p15:clr>
        </p15:guide>
        <p15:guide id="2" pos="227">
          <p15:clr>
            <a:srgbClr val="F26B43"/>
          </p15:clr>
        </p15:guide>
        <p15:guide id="3" pos="5524">
          <p15:clr>
            <a:srgbClr val="F26B43"/>
          </p15:clr>
        </p15:guide>
        <p15:guide id="4" orient="horz" pos="30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1" y="1019147"/>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700"/>
            <a:ext cx="795089" cy="1882737"/>
            <a:chOff x="-811997" y="62700"/>
            <a:chExt cx="795088" cy="1882736"/>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0"/>
              <a:ext cx="795088"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4" y="2083494"/>
            <a:ext cx="729571" cy="1768867"/>
            <a:chOff x="-905773" y="2083493"/>
            <a:chExt cx="729570" cy="1768867"/>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0" y="3103224"/>
              <a:ext cx="219612"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3"/>
              <a:ext cx="589904"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90"/>
              <a:ext cx="213200"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5" action="ppaction://hlinksldjump"/>
            <a:extLst>
              <a:ext uri="{FF2B5EF4-FFF2-40B4-BE49-F238E27FC236}">
                <a16:creationId xmlns:a16="http://schemas.microsoft.com/office/drawing/2014/main" id="{65A078BD-154D-41AC-974D-0FD20FD6C2C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97790595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p:transition advClick="0">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2" y="1019148"/>
            <a:ext cx="8363937" cy="307777"/>
          </a:xfrm>
          <a:prstGeom prst="rect">
            <a:avLst/>
          </a:prstGeom>
        </p:spPr>
        <p:txBody>
          <a:bodyPr vert="horz" wrap="square" lIns="0" tIns="0" rIns="0" bIns="0" rtlCol="0">
            <a:spAutoFit/>
          </a:bodyPr>
          <a:lstStyle/>
          <a:p>
            <a:pPr lvl="0"/>
            <a:endParaRPr lang="en-US"/>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pic>
        <p:nvPicPr>
          <p:cNvPr id="23" name="Graphic 13">
            <a:hlinkClick r:id="rId4" action="ppaction://hlinksldjump"/>
            <a:extLst>
              <a:ext uri="{FF2B5EF4-FFF2-40B4-BE49-F238E27FC236}">
                <a16:creationId xmlns:a16="http://schemas.microsoft.com/office/drawing/2014/main" id="{46A0574C-0630-4BB1-A68C-51E9A2852CF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985070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advClick="0">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5996"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03227733"/>
      </p:ext>
    </p:extLst>
  </p:cSld>
  <p:clrMap bg1="lt1" tx1="dk1" bg2="lt2" tx2="dk2" accent1="accent1" accent2="accent2" accent3="accent3" accent4="accent4" accent5="accent5" accent6="accent6" hlink="hlink" folHlink="folHlink"/>
  <p:sldLayoutIdLst>
    <p:sldLayoutId id="214748379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3467114831"/>
      </p:ext>
    </p:extLst>
  </p:cSld>
  <p:clrMap bg1="lt1" tx1="dk1" bg2="lt2" tx2="dk2" accent1="accent1" accent2="accent2" accent3="accent3" accent4="accent4" accent5="accent5" accent6="accent6" hlink="hlink" folHlink="folHlink"/>
  <p:sldLayoutIdLst>
    <p:sldLayoutId id="2147483793" r:id="rId1"/>
    <p:sldLayoutId id="2147483794"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a:solidFill>
                    <a:schemeClr val="tx1">
                      <a:lumMod val="65000"/>
                      <a:lumOff val="35000"/>
                    </a:schemeClr>
                  </a:solidFill>
                  <a:latin typeface="+mj-lt"/>
                </a:rPr>
                <a:t>Use an eyedropper to choose </a:t>
              </a:r>
              <a:br>
                <a:rPr lang="en-US" sz="700">
                  <a:solidFill>
                    <a:schemeClr val="tx1">
                      <a:lumMod val="65000"/>
                      <a:lumOff val="35000"/>
                    </a:schemeClr>
                  </a:solidFill>
                  <a:latin typeface="+mj-lt"/>
                </a:rPr>
              </a:br>
              <a:r>
                <a:rPr lang="en-US" sz="700">
                  <a:solidFill>
                    <a:schemeClr val="tx1">
                      <a:lumMod val="65000"/>
                      <a:lumOff val="35000"/>
                    </a:schemeClr>
                  </a:solidFill>
                  <a:latin typeface="+mj-lt"/>
                </a:rPr>
                <a:t>one of </a:t>
              </a:r>
              <a:r>
                <a:rPr lang="en-US" sz="700" b="1">
                  <a:solidFill>
                    <a:schemeClr val="tx1">
                      <a:lumMod val="65000"/>
                      <a:lumOff val="35000"/>
                    </a:schemeClr>
                  </a:solidFill>
                  <a:latin typeface="+mj-lt"/>
                </a:rPr>
                <a:t>Veeam corporate colors:</a:t>
              </a:r>
            </a:p>
          </p:txBody>
        </p:sp>
      </p:grpSp>
      <p:pic>
        <p:nvPicPr>
          <p:cNvPr id="14" name="Graphic 13">
            <a:hlinkClick r:id="rId10" action="ppaction://hlinksldjump"/>
            <a:extLst>
              <a:ext uri="{FF2B5EF4-FFF2-40B4-BE49-F238E27FC236}">
                <a16:creationId xmlns:a16="http://schemas.microsoft.com/office/drawing/2014/main" id="{DAD482AC-6397-4B53-97B8-E296B352C68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9252573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8" r:id="rId4"/>
    <p:sldLayoutId id="2147483812" r:id="rId5"/>
    <p:sldLayoutId id="2147483864" r:id="rId6"/>
    <p:sldLayoutId id="2147483865" r:id="rId7"/>
    <p:sldLayoutId id="2147483866" r:id="rId8"/>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7"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0139914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6.svg"/><Relationship Id="rId3" Type="http://schemas.openxmlformats.org/officeDocument/2006/relationships/image" Target="../media/image59.svg"/><Relationship Id="rId7" Type="http://schemas.openxmlformats.org/officeDocument/2006/relationships/image" Target="../media/image63.svg"/><Relationship Id="rId12"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54.png"/><Relationship Id="rId4" Type="http://schemas.openxmlformats.org/officeDocument/2006/relationships/image" Target="../media/image60.png"/><Relationship Id="rId9" Type="http://schemas.openxmlformats.org/officeDocument/2006/relationships/image" Target="../media/image6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tags" Target="../tags/tag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24.xml"/><Relationship Id="rId6" Type="http://schemas.openxmlformats.org/officeDocument/2006/relationships/image" Target="../media/image70.png"/><Relationship Id="rId5" Type="http://schemas.openxmlformats.org/officeDocument/2006/relationships/image" Target="../media/image74.sv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70.png"/><Relationship Id="rId4" Type="http://schemas.openxmlformats.org/officeDocument/2006/relationships/image" Target="../media/image76.png"/><Relationship Id="rId9" Type="http://schemas.openxmlformats.org/officeDocument/2006/relationships/image" Target="../media/image81.svg"/></Relationships>
</file>

<file path=ppt/slides/_rels/slide17.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95.svg"/><Relationship Id="rId13" Type="http://schemas.openxmlformats.org/officeDocument/2006/relationships/image" Target="../media/image100.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12.xml"/><Relationship Id="rId16" Type="http://schemas.openxmlformats.org/officeDocument/2006/relationships/image" Target="../media/image103.png"/><Relationship Id="rId1" Type="http://schemas.openxmlformats.org/officeDocument/2006/relationships/slideLayout" Target="../slideLayouts/slideLayout26.xml"/><Relationship Id="rId6" Type="http://schemas.openxmlformats.org/officeDocument/2006/relationships/image" Target="../media/image93.svg"/><Relationship Id="rId11" Type="http://schemas.openxmlformats.org/officeDocument/2006/relationships/image" Target="../media/image98.svg"/><Relationship Id="rId5" Type="http://schemas.openxmlformats.org/officeDocument/2006/relationships/image" Target="../media/image92.png"/><Relationship Id="rId15" Type="http://schemas.openxmlformats.org/officeDocument/2006/relationships/image" Target="../media/image102.svg"/><Relationship Id="rId10" Type="http://schemas.openxmlformats.org/officeDocument/2006/relationships/image" Target="../media/image97.png"/><Relationship Id="rId4" Type="http://schemas.openxmlformats.org/officeDocument/2006/relationships/image" Target="../media/image91.svg"/><Relationship Id="rId9" Type="http://schemas.openxmlformats.org/officeDocument/2006/relationships/image" Target="../media/image96.png"/><Relationship Id="rId14" Type="http://schemas.openxmlformats.org/officeDocument/2006/relationships/image" Target="../media/image101.png"/></Relationships>
</file>

<file path=ppt/slides/_rels/slide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svg"/><Relationship Id="rId3" Type="http://schemas.openxmlformats.org/officeDocument/2006/relationships/image" Target="../media/image119.svg"/><Relationship Id="rId7" Type="http://schemas.openxmlformats.org/officeDocument/2006/relationships/image" Target="../media/image123.svg"/><Relationship Id="rId12" Type="http://schemas.openxmlformats.org/officeDocument/2006/relationships/image" Target="../media/image127.png"/><Relationship Id="rId17" Type="http://schemas.openxmlformats.org/officeDocument/2006/relationships/image" Target="../media/image132.svg"/><Relationship Id="rId2" Type="http://schemas.openxmlformats.org/officeDocument/2006/relationships/image" Target="../media/image118.png"/><Relationship Id="rId16" Type="http://schemas.openxmlformats.org/officeDocument/2006/relationships/image" Target="../media/image131.png"/><Relationship Id="rId1" Type="http://schemas.openxmlformats.org/officeDocument/2006/relationships/slideLayout" Target="../slideLayouts/slideLayout26.xml"/><Relationship Id="rId6" Type="http://schemas.openxmlformats.org/officeDocument/2006/relationships/image" Target="../media/image122.png"/><Relationship Id="rId11" Type="http://schemas.openxmlformats.org/officeDocument/2006/relationships/image" Target="../media/image93.svg"/><Relationship Id="rId5" Type="http://schemas.openxmlformats.org/officeDocument/2006/relationships/image" Target="../media/image121.svg"/><Relationship Id="rId15" Type="http://schemas.openxmlformats.org/officeDocument/2006/relationships/image" Target="../media/image130.sv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1.svg"/><Relationship Id="rId7" Type="http://schemas.openxmlformats.org/officeDocument/2006/relationships/image" Target="../media/image132.svg"/><Relationship Id="rId12" Type="http://schemas.openxmlformats.org/officeDocument/2006/relationships/hyperlink" Target="https://github.com/VeeamHub" TargetMode="External"/><Relationship Id="rId2" Type="http://schemas.openxmlformats.org/officeDocument/2006/relationships/image" Target="../media/image120.png"/><Relationship Id="rId1" Type="http://schemas.openxmlformats.org/officeDocument/2006/relationships/slideLayout" Target="../slideLayouts/slideLayout26.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23.svg"/><Relationship Id="rId10" Type="http://schemas.openxmlformats.org/officeDocument/2006/relationships/image" Target="../media/image135.png"/><Relationship Id="rId4" Type="http://schemas.openxmlformats.org/officeDocument/2006/relationships/image" Target="../media/image122.png"/><Relationship Id="rId9" Type="http://schemas.openxmlformats.org/officeDocument/2006/relationships/image" Target="../media/image134.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emf"/><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140.emf"/><Relationship Id="rId5" Type="http://schemas.openxmlformats.org/officeDocument/2006/relationships/image" Target="../media/image139.png"/><Relationship Id="rId4" Type="http://schemas.openxmlformats.org/officeDocument/2006/relationships/image" Target="../media/image138.png"/></Relationships>
</file>

<file path=ppt/slides/_rels/slide3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8.png"/></Relationships>
</file>

<file path=ppt/slides/_rels/slide39.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38.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37.png"/><Relationship Id="rId5" Type="http://schemas.openxmlformats.org/officeDocument/2006/relationships/image" Target="../media/image140.emf"/><Relationship Id="rId4" Type="http://schemas.openxmlformats.org/officeDocument/2006/relationships/image" Target="../media/image14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0.emf"/><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image" Target="../media/image143.emf"/><Relationship Id="rId4"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37.png"/><Relationship Id="rId7"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45.sv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138.png"/><Relationship Id="rId9" Type="http://schemas.openxmlformats.org/officeDocument/2006/relationships/image" Target="../media/image148.png"/></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17" Type="http://schemas.openxmlformats.org/officeDocument/2006/relationships/image" Target="../media/image46.png"/><Relationship Id="rId2" Type="http://schemas.openxmlformats.org/officeDocument/2006/relationships/notesSlide" Target="../notesSlides/notesSlide5.xml"/><Relationship Id="rId16" Type="http://schemas.openxmlformats.org/officeDocument/2006/relationships/image" Target="../media/image45.svg"/><Relationship Id="rId20" Type="http://schemas.openxmlformats.org/officeDocument/2006/relationships/image" Target="../media/image49.svg"/><Relationship Id="rId1" Type="http://schemas.openxmlformats.org/officeDocument/2006/relationships/slideLayout" Target="../slideLayouts/slideLayout2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svg"/><Relationship Id="rId19"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38.png"/><Relationship Id="rId14" Type="http://schemas.openxmlformats.org/officeDocument/2006/relationships/image" Target="../media/image43.sv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v10 </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2020.03</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DB670-D3C1-400F-B695-E7C1BB4EF1A3}"/>
              </a:ext>
            </a:extLst>
          </p:cNvPr>
          <p:cNvSpPr>
            <a:spLocks noGrp="1"/>
          </p:cNvSpPr>
          <p:nvPr>
            <p:ph type="title"/>
          </p:nvPr>
        </p:nvSpPr>
        <p:spPr/>
        <p:txBody>
          <a:bodyPr/>
          <a:lstStyle/>
          <a:p>
            <a:r>
              <a:rPr lang="en-GB" dirty="0"/>
              <a:t>VCSP </a:t>
            </a:r>
            <a:r>
              <a:rPr lang="ko-KR" altLang="en-US" dirty="0" err="1"/>
              <a:t>아키텍쳐</a:t>
            </a:r>
            <a:endParaRPr lang="en-GB" dirty="0"/>
          </a:p>
        </p:txBody>
      </p:sp>
      <p:grpSp>
        <p:nvGrpSpPr>
          <p:cNvPr id="81" name="Group 80">
            <a:extLst>
              <a:ext uri="{FF2B5EF4-FFF2-40B4-BE49-F238E27FC236}">
                <a16:creationId xmlns:a16="http://schemas.microsoft.com/office/drawing/2014/main" id="{6A378019-0F47-46D6-8C4D-7E9DCB77C31E}"/>
              </a:ext>
            </a:extLst>
          </p:cNvPr>
          <p:cNvGrpSpPr/>
          <p:nvPr/>
        </p:nvGrpSpPr>
        <p:grpSpPr>
          <a:xfrm>
            <a:off x="1124041" y="1307797"/>
            <a:ext cx="6963244" cy="3406102"/>
            <a:chOff x="1270379" y="1224670"/>
            <a:chExt cx="6963244" cy="3406102"/>
          </a:xfrm>
        </p:grpSpPr>
        <p:sp>
          <p:nvSpPr>
            <p:cNvPr id="50" name="Rectangle 49">
              <a:extLst>
                <a:ext uri="{FF2B5EF4-FFF2-40B4-BE49-F238E27FC236}">
                  <a16:creationId xmlns:a16="http://schemas.microsoft.com/office/drawing/2014/main" id="{9CC0FD70-B51E-481C-8200-E2D9F9E7F4BA}"/>
                </a:ext>
              </a:extLst>
            </p:cNvPr>
            <p:cNvSpPr/>
            <p:nvPr/>
          </p:nvSpPr>
          <p:spPr bwMode="auto">
            <a:xfrm>
              <a:off x="5514148" y="1493022"/>
              <a:ext cx="777240" cy="1219200"/>
            </a:xfrm>
            <a:prstGeom prst="rect">
              <a:avLst/>
            </a:prstGeom>
            <a:solidFill>
              <a:srgbClr val="D9D9D9">
                <a:alpha val="60000"/>
              </a:srgbClr>
            </a:solidFill>
            <a:ln w="12700">
              <a:solidFill>
                <a:schemeClr val="bg1">
                  <a:lumMod val="95000"/>
                  <a:alpha val="60000"/>
                </a:schemeClr>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C7CF225D-207E-47AD-ADC3-623A0CFFFAD8}"/>
                </a:ext>
              </a:extLst>
            </p:cNvPr>
            <p:cNvSpPr txBox="1"/>
            <p:nvPr/>
          </p:nvSpPr>
          <p:spPr>
            <a:xfrm>
              <a:off x="6118663" y="4230662"/>
              <a:ext cx="1547218" cy="400110"/>
            </a:xfrm>
            <a:prstGeom prst="rect">
              <a:avLst/>
            </a:prstGeom>
          </p:spPr>
          <p:txBody>
            <a:bodyPr wrap="none" rtlCol="0" anchor="ctr">
              <a:spAutoFit/>
            </a:bodyPr>
            <a:lstStyle/>
            <a:p>
              <a:pPr algn="ctr"/>
              <a:r>
                <a:rPr lang="ko-KR" altLang="en-US" sz="1000" dirty="0">
                  <a:solidFill>
                    <a:schemeClr val="bg1"/>
                  </a:solidFill>
                </a:rPr>
                <a:t>개별 고객들을 위한 </a:t>
              </a:r>
              <a:endParaRPr lang="en-US" altLang="ko-KR" sz="1000" dirty="0">
                <a:solidFill>
                  <a:schemeClr val="bg1"/>
                </a:solidFill>
              </a:endParaRPr>
            </a:p>
            <a:p>
              <a:pPr algn="ctr"/>
              <a:r>
                <a:rPr lang="ko-KR" altLang="en-US" sz="1000" dirty="0">
                  <a:solidFill>
                    <a:schemeClr val="bg1"/>
                  </a:solidFill>
                </a:rPr>
                <a:t>안전한 클라우드 저장소</a:t>
              </a:r>
              <a:endParaRPr lang="en-US" sz="1000" dirty="0">
                <a:solidFill>
                  <a:schemeClr val="bg1"/>
                </a:solidFill>
              </a:endParaRPr>
            </a:p>
          </p:txBody>
        </p:sp>
        <p:pic>
          <p:nvPicPr>
            <p:cNvPr id="5" name="Graphic 4">
              <a:extLst>
                <a:ext uri="{FF2B5EF4-FFF2-40B4-BE49-F238E27FC236}">
                  <a16:creationId xmlns:a16="http://schemas.microsoft.com/office/drawing/2014/main" id="{6EDA2213-F69B-4078-82A1-3667B7689A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5870" y="1772552"/>
              <a:ext cx="488197" cy="655200"/>
            </a:xfrm>
            <a:prstGeom prst="rect">
              <a:avLst/>
            </a:prstGeom>
          </p:spPr>
        </p:pic>
        <p:sp>
          <p:nvSpPr>
            <p:cNvPr id="6" name="TextBox 5">
              <a:extLst>
                <a:ext uri="{FF2B5EF4-FFF2-40B4-BE49-F238E27FC236}">
                  <a16:creationId xmlns:a16="http://schemas.microsoft.com/office/drawing/2014/main" id="{9AAE0BEF-9FA6-4C1B-B7BC-FBA038CFD313}"/>
                </a:ext>
              </a:extLst>
            </p:cNvPr>
            <p:cNvSpPr txBox="1"/>
            <p:nvPr/>
          </p:nvSpPr>
          <p:spPr>
            <a:xfrm>
              <a:off x="1271180" y="3244138"/>
              <a:ext cx="556563" cy="246221"/>
            </a:xfrm>
            <a:prstGeom prst="rect">
              <a:avLst/>
            </a:prstGeom>
          </p:spPr>
          <p:txBody>
            <a:bodyPr wrap="none" rtlCol="0" anchor="ctr">
              <a:spAutoFit/>
            </a:bodyPr>
            <a:lstStyle/>
            <a:p>
              <a:pPr algn="ctr"/>
              <a:r>
                <a:rPr lang="ko-KR" altLang="en-US" sz="1000" dirty="0">
                  <a:solidFill>
                    <a:schemeClr val="bg1"/>
                  </a:solidFill>
                </a:rPr>
                <a:t>고객 </a:t>
              </a:r>
              <a:r>
                <a:rPr lang="en-US" altLang="ko-KR" sz="1000" dirty="0">
                  <a:solidFill>
                    <a:schemeClr val="bg1"/>
                  </a:solidFill>
                </a:rPr>
                <a:t>B</a:t>
              </a:r>
              <a:endParaRPr lang="en-US" sz="1000" dirty="0">
                <a:solidFill>
                  <a:schemeClr val="bg1"/>
                </a:solidFill>
              </a:endParaRPr>
            </a:p>
          </p:txBody>
        </p:sp>
        <p:pic>
          <p:nvPicPr>
            <p:cNvPr id="7" name="Graphic 6">
              <a:extLst>
                <a:ext uri="{FF2B5EF4-FFF2-40B4-BE49-F238E27FC236}">
                  <a16:creationId xmlns:a16="http://schemas.microsoft.com/office/drawing/2014/main" id="{0590AA6C-D080-48FA-802E-C8748DF376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95870" y="3039649"/>
              <a:ext cx="488197" cy="655200"/>
            </a:xfrm>
            <a:prstGeom prst="rect">
              <a:avLst/>
            </a:prstGeom>
          </p:spPr>
        </p:pic>
        <p:sp>
          <p:nvSpPr>
            <p:cNvPr id="8" name="TextBox 7">
              <a:extLst>
                <a:ext uri="{FF2B5EF4-FFF2-40B4-BE49-F238E27FC236}">
                  <a16:creationId xmlns:a16="http://schemas.microsoft.com/office/drawing/2014/main" id="{D6F9E0FE-0D17-4463-9A47-8FD2942FD283}"/>
                </a:ext>
              </a:extLst>
            </p:cNvPr>
            <p:cNvSpPr txBox="1"/>
            <p:nvPr/>
          </p:nvSpPr>
          <p:spPr>
            <a:xfrm>
              <a:off x="2592449" y="3584484"/>
              <a:ext cx="758541" cy="400110"/>
            </a:xfrm>
            <a:prstGeom prst="rect">
              <a:avLst/>
            </a:prstGeom>
          </p:spPr>
          <p:txBody>
            <a:bodyPr wrap="none" rtlCol="0" anchor="ctr">
              <a:spAutoFit/>
            </a:bodyPr>
            <a:lstStyle/>
            <a:p>
              <a:pPr algn="ctr"/>
              <a:r>
                <a:rPr lang="ko-KR" altLang="en-US" sz="1000" dirty="0">
                  <a:solidFill>
                    <a:schemeClr val="bg1"/>
                  </a:solidFill>
                </a:rPr>
                <a:t>소스</a:t>
              </a:r>
              <a:r>
                <a:rPr lang="en-US" sz="1000" dirty="0">
                  <a:solidFill>
                    <a:schemeClr val="bg1"/>
                  </a:solidFill>
                </a:rPr>
                <a:t> WAN</a:t>
              </a:r>
            </a:p>
            <a:p>
              <a:pPr algn="ctr"/>
              <a:r>
                <a:rPr lang="ko-KR" altLang="en-US" sz="1000" dirty="0">
                  <a:solidFill>
                    <a:schemeClr val="bg1"/>
                  </a:solidFill>
                </a:rPr>
                <a:t>가속기</a:t>
              </a:r>
              <a:endParaRPr lang="en-US" sz="1000" dirty="0">
                <a:solidFill>
                  <a:schemeClr val="bg1"/>
                </a:solidFill>
              </a:endParaRPr>
            </a:p>
          </p:txBody>
        </p:sp>
        <p:pic>
          <p:nvPicPr>
            <p:cNvPr id="9" name="Graphic 8">
              <a:extLst>
                <a:ext uri="{FF2B5EF4-FFF2-40B4-BE49-F238E27FC236}">
                  <a16:creationId xmlns:a16="http://schemas.microsoft.com/office/drawing/2014/main" id="{74F7AF5C-F2A0-466D-A459-A39C516A52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1530" y="3187404"/>
              <a:ext cx="360380" cy="360380"/>
            </a:xfrm>
            <a:prstGeom prst="rect">
              <a:avLst/>
            </a:prstGeom>
          </p:spPr>
        </p:pic>
        <p:pic>
          <p:nvPicPr>
            <p:cNvPr id="12" name="Graphic 11">
              <a:extLst>
                <a:ext uri="{FF2B5EF4-FFF2-40B4-BE49-F238E27FC236}">
                  <a16:creationId xmlns:a16="http://schemas.microsoft.com/office/drawing/2014/main" id="{2044539C-D6F5-41FA-9C53-9513166608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911" y="1642342"/>
              <a:ext cx="437606" cy="437606"/>
            </a:xfrm>
            <a:prstGeom prst="rect">
              <a:avLst/>
            </a:prstGeom>
          </p:spPr>
        </p:pic>
        <p:pic>
          <p:nvPicPr>
            <p:cNvPr id="13" name="Graphic 12">
              <a:extLst>
                <a:ext uri="{FF2B5EF4-FFF2-40B4-BE49-F238E27FC236}">
                  <a16:creationId xmlns:a16="http://schemas.microsoft.com/office/drawing/2014/main" id="{80653644-206C-4685-A30D-332C8DEEFF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911" y="2143712"/>
              <a:ext cx="437606" cy="437606"/>
            </a:xfrm>
            <a:prstGeom prst="rect">
              <a:avLst/>
            </a:prstGeom>
          </p:spPr>
        </p:pic>
        <p:sp>
          <p:nvSpPr>
            <p:cNvPr id="15" name="TextBox 14">
              <a:extLst>
                <a:ext uri="{FF2B5EF4-FFF2-40B4-BE49-F238E27FC236}">
                  <a16:creationId xmlns:a16="http://schemas.microsoft.com/office/drawing/2014/main" id="{DF49F6FC-8851-4621-B5CD-F832BA6DA83D}"/>
                </a:ext>
              </a:extLst>
            </p:cNvPr>
            <p:cNvSpPr txBox="1"/>
            <p:nvPr/>
          </p:nvSpPr>
          <p:spPr>
            <a:xfrm>
              <a:off x="7131986" y="2222722"/>
              <a:ext cx="758541" cy="400110"/>
            </a:xfrm>
            <a:prstGeom prst="rect">
              <a:avLst/>
            </a:prstGeom>
          </p:spPr>
          <p:txBody>
            <a:bodyPr wrap="none" rtlCol="0" anchor="ctr">
              <a:spAutoFit/>
            </a:bodyPr>
            <a:lstStyle/>
            <a:p>
              <a:pPr algn="ctr"/>
              <a:r>
                <a:rPr lang="ko-KR" altLang="en-US" sz="1000" dirty="0">
                  <a:solidFill>
                    <a:schemeClr val="bg1"/>
                  </a:solidFill>
                </a:rPr>
                <a:t>타겟</a:t>
              </a:r>
              <a:r>
                <a:rPr lang="en-US" sz="1000" dirty="0">
                  <a:solidFill>
                    <a:schemeClr val="bg1"/>
                  </a:solidFill>
                </a:rPr>
                <a:t> WAN</a:t>
              </a:r>
            </a:p>
            <a:p>
              <a:pPr algn="ctr"/>
              <a:r>
                <a:rPr lang="ko-KR" altLang="en-US" sz="1000" dirty="0">
                  <a:solidFill>
                    <a:schemeClr val="bg1"/>
                  </a:solidFill>
                </a:rPr>
                <a:t>가속기</a:t>
              </a:r>
              <a:endParaRPr lang="en-US" sz="1000" dirty="0">
                <a:solidFill>
                  <a:schemeClr val="bg1"/>
                </a:solidFill>
              </a:endParaRPr>
            </a:p>
          </p:txBody>
        </p:sp>
        <p:pic>
          <p:nvPicPr>
            <p:cNvPr id="16" name="Graphic 15">
              <a:extLst>
                <a:ext uri="{FF2B5EF4-FFF2-40B4-BE49-F238E27FC236}">
                  <a16:creationId xmlns:a16="http://schemas.microsoft.com/office/drawing/2014/main" id="{465071F6-4C25-433E-977B-6394C6A0DF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21280" y="2242587"/>
              <a:ext cx="360380" cy="360380"/>
            </a:xfrm>
            <a:prstGeom prst="rect">
              <a:avLst/>
            </a:prstGeom>
          </p:spPr>
        </p:pic>
        <p:pic>
          <p:nvPicPr>
            <p:cNvPr id="17" name="Graphic 16">
              <a:extLst>
                <a:ext uri="{FF2B5EF4-FFF2-40B4-BE49-F238E27FC236}">
                  <a16:creationId xmlns:a16="http://schemas.microsoft.com/office/drawing/2014/main" id="{6538DC58-AEAF-45FD-8E23-3AC8642F52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6205" y="3067279"/>
              <a:ext cx="909940" cy="1137425"/>
            </a:xfrm>
            <a:prstGeom prst="rect">
              <a:avLst/>
            </a:prstGeom>
          </p:spPr>
        </p:pic>
        <p:pic>
          <p:nvPicPr>
            <p:cNvPr id="18" name="Graphic 17">
              <a:extLst>
                <a:ext uri="{FF2B5EF4-FFF2-40B4-BE49-F238E27FC236}">
                  <a16:creationId xmlns:a16="http://schemas.microsoft.com/office/drawing/2014/main" id="{E2DF1C7C-58C8-49C6-AC89-4E3AC13E93F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0166" y="2892053"/>
              <a:ext cx="443457" cy="480412"/>
            </a:xfrm>
            <a:prstGeom prst="rect">
              <a:avLst/>
            </a:prstGeom>
          </p:spPr>
        </p:pic>
        <p:pic>
          <p:nvPicPr>
            <p:cNvPr id="19" name="Graphic 18">
              <a:extLst>
                <a:ext uri="{FF2B5EF4-FFF2-40B4-BE49-F238E27FC236}">
                  <a16:creationId xmlns:a16="http://schemas.microsoft.com/office/drawing/2014/main" id="{D9B178BB-C56E-44C6-84F4-8BFD05D813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0166" y="3407783"/>
              <a:ext cx="443457" cy="480412"/>
            </a:xfrm>
            <a:prstGeom prst="rect">
              <a:avLst/>
            </a:prstGeom>
          </p:spPr>
        </p:pic>
        <p:pic>
          <p:nvPicPr>
            <p:cNvPr id="20" name="Graphic 19">
              <a:extLst>
                <a:ext uri="{FF2B5EF4-FFF2-40B4-BE49-F238E27FC236}">
                  <a16:creationId xmlns:a16="http://schemas.microsoft.com/office/drawing/2014/main" id="{5CF7925C-80DB-492E-A66F-BFEB8665C8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90166" y="3923513"/>
              <a:ext cx="443457" cy="480412"/>
            </a:xfrm>
            <a:prstGeom prst="rect">
              <a:avLst/>
            </a:prstGeom>
          </p:spPr>
        </p:pic>
        <p:sp>
          <p:nvSpPr>
            <p:cNvPr id="21" name="Isosceles Triangle 20">
              <a:extLst>
                <a:ext uri="{FF2B5EF4-FFF2-40B4-BE49-F238E27FC236}">
                  <a16:creationId xmlns:a16="http://schemas.microsoft.com/office/drawing/2014/main" id="{10C5ADDA-34C3-4D60-94E4-4F78C4577879}"/>
                </a:ext>
              </a:extLst>
            </p:cNvPr>
            <p:cNvSpPr/>
            <p:nvPr/>
          </p:nvSpPr>
          <p:spPr bwMode="auto">
            <a:xfrm rot="5400000" flipV="1">
              <a:off x="6817155" y="3518464"/>
              <a:ext cx="1512000" cy="259179"/>
            </a:xfrm>
            <a:prstGeom prst="triangle">
              <a:avLst/>
            </a:prstGeom>
            <a:gradFill>
              <a:gsLst>
                <a:gs pos="85000">
                  <a:srgbClr val="003738"/>
                </a:gs>
                <a:gs pos="11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0" name="Graphic 9">
              <a:extLst>
                <a:ext uri="{FF2B5EF4-FFF2-40B4-BE49-F238E27FC236}">
                  <a16:creationId xmlns:a16="http://schemas.microsoft.com/office/drawing/2014/main" id="{6F9C967B-F8C4-48BB-AEB9-2761BE7DF9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76886" y="1632407"/>
              <a:ext cx="1502950" cy="939343"/>
            </a:xfrm>
            <a:prstGeom prst="rect">
              <a:avLst/>
            </a:prstGeom>
          </p:spPr>
        </p:pic>
        <p:sp>
          <p:nvSpPr>
            <p:cNvPr id="24" name="TextBox 23">
              <a:extLst>
                <a:ext uri="{FF2B5EF4-FFF2-40B4-BE49-F238E27FC236}">
                  <a16:creationId xmlns:a16="http://schemas.microsoft.com/office/drawing/2014/main" id="{195A5BAB-19CC-4B9F-9D64-A15883B02415}"/>
                </a:ext>
              </a:extLst>
            </p:cNvPr>
            <p:cNvSpPr txBox="1"/>
            <p:nvPr/>
          </p:nvSpPr>
          <p:spPr>
            <a:xfrm>
              <a:off x="3638323" y="1948942"/>
              <a:ext cx="1367362" cy="507831"/>
            </a:xfrm>
            <a:prstGeom prst="rect">
              <a:avLst/>
            </a:prstGeom>
          </p:spPr>
          <p:txBody>
            <a:bodyPr wrap="none" rtlCol="0" anchor="ctr">
              <a:spAutoFit/>
            </a:bodyPr>
            <a:lstStyle/>
            <a:p>
              <a:pPr algn="ctr"/>
              <a:r>
                <a:rPr lang="en-GB">
                  <a:solidFill>
                    <a:schemeClr val="bg1"/>
                  </a:solidFill>
                </a:rPr>
                <a:t>Single Port</a:t>
              </a:r>
            </a:p>
            <a:p>
              <a:pPr algn="ctr"/>
              <a:r>
                <a:rPr lang="en-GB">
                  <a:solidFill>
                    <a:schemeClr val="bg1"/>
                  </a:solidFill>
                </a:rPr>
                <a:t>SSL Connection</a:t>
              </a:r>
            </a:p>
          </p:txBody>
        </p:sp>
        <p:cxnSp>
          <p:nvCxnSpPr>
            <p:cNvPr id="27" name="Straight Connector 26">
              <a:extLst>
                <a:ext uri="{FF2B5EF4-FFF2-40B4-BE49-F238E27FC236}">
                  <a16:creationId xmlns:a16="http://schemas.microsoft.com/office/drawing/2014/main" id="{072BE5A9-1805-4C6E-9A7A-F35D6F13771E}"/>
                </a:ext>
              </a:extLst>
            </p:cNvPr>
            <p:cNvCxnSpPr>
              <a:cxnSpLocks/>
              <a:stCxn id="7" idx="3"/>
              <a:endCxn id="9" idx="1"/>
            </p:cNvCxnSpPr>
            <p:nvPr/>
          </p:nvCxnSpPr>
          <p:spPr>
            <a:xfrm>
              <a:off x="2384067" y="3367249"/>
              <a:ext cx="407463" cy="345"/>
            </a:xfrm>
            <a:prstGeom prst="line">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01A7BDA-BAC2-49A8-9CF7-8AA7C2DFB0D5}"/>
                </a:ext>
              </a:extLst>
            </p:cNvPr>
            <p:cNvCxnSpPr>
              <a:cxnSpLocks/>
              <a:stCxn id="5" idx="3"/>
              <a:endCxn id="10" idx="1"/>
            </p:cNvCxnSpPr>
            <p:nvPr/>
          </p:nvCxnSpPr>
          <p:spPr>
            <a:xfrm>
              <a:off x="2384067" y="2100152"/>
              <a:ext cx="1192819" cy="1927"/>
            </a:xfrm>
            <a:prstGeom prst="line">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E079246-66E1-4D4D-99B4-E65D90357ABA}"/>
                </a:ext>
              </a:extLst>
            </p:cNvPr>
            <p:cNvCxnSpPr>
              <a:cxnSpLocks/>
              <a:stCxn id="9" idx="3"/>
              <a:endCxn id="24" idx="1"/>
            </p:cNvCxnSpPr>
            <p:nvPr/>
          </p:nvCxnSpPr>
          <p:spPr>
            <a:xfrm flipV="1">
              <a:off x="3151910" y="2202858"/>
              <a:ext cx="486413" cy="1164736"/>
            </a:xfrm>
            <a:prstGeom prst="bentConnector3">
              <a:avLst>
                <a:gd name="adj1" fmla="val 31071"/>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0488A4-64B8-4225-8BF2-AE6872F91891}"/>
                </a:ext>
              </a:extLst>
            </p:cNvPr>
            <p:cNvCxnSpPr>
              <a:cxnSpLocks/>
              <a:stCxn id="16" idx="1"/>
            </p:cNvCxnSpPr>
            <p:nvPr/>
          </p:nvCxnSpPr>
          <p:spPr>
            <a:xfrm flipH="1">
              <a:off x="6291388" y="2422777"/>
              <a:ext cx="429892" cy="0"/>
            </a:xfrm>
            <a:prstGeom prst="line">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5D8FFB1-1E87-4032-B788-2D4146FB868E}"/>
                </a:ext>
              </a:extLst>
            </p:cNvPr>
            <p:cNvCxnSpPr>
              <a:cxnSpLocks/>
            </p:cNvCxnSpPr>
            <p:nvPr/>
          </p:nvCxnSpPr>
          <p:spPr>
            <a:xfrm flipH="1">
              <a:off x="6291388" y="1620696"/>
              <a:ext cx="448271" cy="0"/>
            </a:xfrm>
            <a:prstGeom prst="line">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6F46AE3F-767B-4A52-8897-A1E1609ACD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7372" y="1293096"/>
              <a:ext cx="488197" cy="655200"/>
            </a:xfrm>
            <a:prstGeom prst="rect">
              <a:avLst/>
            </a:prstGeom>
          </p:spPr>
        </p:pic>
        <p:cxnSp>
          <p:nvCxnSpPr>
            <p:cNvPr id="70" name="Straight Connector 69">
              <a:extLst>
                <a:ext uri="{FF2B5EF4-FFF2-40B4-BE49-F238E27FC236}">
                  <a16:creationId xmlns:a16="http://schemas.microsoft.com/office/drawing/2014/main" id="{473B0AFC-DD9B-40C8-95E8-ABA235FB5B97}"/>
                </a:ext>
              </a:extLst>
            </p:cNvPr>
            <p:cNvCxnSpPr>
              <a:stCxn id="16" idx="2"/>
              <a:endCxn id="17" idx="0"/>
            </p:cNvCxnSpPr>
            <p:nvPr/>
          </p:nvCxnSpPr>
          <p:spPr>
            <a:xfrm flipH="1">
              <a:off x="6901175" y="2602967"/>
              <a:ext cx="295" cy="464312"/>
            </a:xfrm>
            <a:prstGeom prst="line">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C785151-BCC4-48BC-9260-B27B28D3EB19}"/>
                </a:ext>
              </a:extLst>
            </p:cNvPr>
            <p:cNvCxnSpPr/>
            <p:nvPr/>
          </p:nvCxnSpPr>
          <p:spPr>
            <a:xfrm>
              <a:off x="5079836" y="2308362"/>
              <a:ext cx="434312" cy="0"/>
            </a:xfrm>
            <a:prstGeom prst="line">
              <a:avLst/>
            </a:prstGeom>
            <a:ln w="12700">
              <a:solidFill>
                <a:schemeClr val="bg1">
                  <a:alpha val="60000"/>
                </a:schemeClr>
              </a:solidFill>
              <a:prstDash val="sysDash"/>
              <a:tailEnd type="none" w="med" len="sm"/>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D98C2F-AF5A-46C4-9BCC-B01095FDD91A}"/>
                </a:ext>
              </a:extLst>
            </p:cNvPr>
            <p:cNvSpPr txBox="1"/>
            <p:nvPr/>
          </p:nvSpPr>
          <p:spPr>
            <a:xfrm>
              <a:off x="1270379" y="1890691"/>
              <a:ext cx="558166" cy="246221"/>
            </a:xfrm>
            <a:prstGeom prst="rect">
              <a:avLst/>
            </a:prstGeom>
          </p:spPr>
          <p:txBody>
            <a:bodyPr wrap="none" rtlCol="0" anchor="ctr">
              <a:spAutoFit/>
            </a:bodyPr>
            <a:lstStyle/>
            <a:p>
              <a:pPr algn="ctr"/>
              <a:r>
                <a:rPr lang="ko-KR" altLang="en-US" sz="1000" dirty="0">
                  <a:solidFill>
                    <a:schemeClr val="bg1"/>
                  </a:solidFill>
                </a:rPr>
                <a:t>고객 </a:t>
              </a:r>
              <a:r>
                <a:rPr lang="en-US" altLang="ko-KR" sz="1000" dirty="0">
                  <a:solidFill>
                    <a:schemeClr val="bg1"/>
                  </a:solidFill>
                </a:rPr>
                <a:t>A</a:t>
              </a:r>
              <a:endParaRPr lang="en-US" sz="1000" dirty="0">
                <a:solidFill>
                  <a:schemeClr val="bg1"/>
                </a:solidFill>
              </a:endParaRPr>
            </a:p>
          </p:txBody>
        </p:sp>
        <p:sp>
          <p:nvSpPr>
            <p:cNvPr id="78" name="TextBox 77">
              <a:extLst>
                <a:ext uri="{FF2B5EF4-FFF2-40B4-BE49-F238E27FC236}">
                  <a16:creationId xmlns:a16="http://schemas.microsoft.com/office/drawing/2014/main" id="{2F10C643-6C30-469B-9B51-17702734ADC3}"/>
                </a:ext>
              </a:extLst>
            </p:cNvPr>
            <p:cNvSpPr txBox="1"/>
            <p:nvPr/>
          </p:nvSpPr>
          <p:spPr>
            <a:xfrm>
              <a:off x="5375081" y="1224670"/>
              <a:ext cx="1031051" cy="246221"/>
            </a:xfrm>
            <a:prstGeom prst="rect">
              <a:avLst/>
            </a:prstGeom>
          </p:spPr>
          <p:txBody>
            <a:bodyPr wrap="none" rtlCol="0" anchor="ctr">
              <a:spAutoFit/>
            </a:bodyPr>
            <a:lstStyle/>
            <a:p>
              <a:pPr algn="ctr"/>
              <a:r>
                <a:rPr lang="en-US" sz="1000" dirty="0">
                  <a:solidFill>
                    <a:schemeClr val="bg1"/>
                  </a:solidFill>
                </a:rPr>
                <a:t>Cloud Gateway</a:t>
              </a:r>
            </a:p>
          </p:txBody>
        </p:sp>
      </p:grpSp>
      <p:sp>
        <p:nvSpPr>
          <p:cNvPr id="82" name="TextBox 81">
            <a:extLst>
              <a:ext uri="{FF2B5EF4-FFF2-40B4-BE49-F238E27FC236}">
                <a16:creationId xmlns:a16="http://schemas.microsoft.com/office/drawing/2014/main" id="{AAEC9222-481F-4DBC-84FB-49C5352BA111}"/>
              </a:ext>
            </a:extLst>
          </p:cNvPr>
          <p:cNvSpPr txBox="1"/>
          <p:nvPr/>
        </p:nvSpPr>
        <p:spPr>
          <a:xfrm>
            <a:off x="7043373" y="1400283"/>
            <a:ext cx="1034259" cy="400110"/>
          </a:xfrm>
          <a:prstGeom prst="rect">
            <a:avLst/>
          </a:prstGeom>
        </p:spPr>
        <p:txBody>
          <a:bodyPr wrap="none" rtlCol="0" anchor="ctr">
            <a:spAutoFit/>
          </a:bodyPr>
          <a:lstStyle/>
          <a:p>
            <a:pPr algn="ctr"/>
            <a:r>
              <a:rPr lang="ko-KR" altLang="en-US" sz="1000" dirty="0">
                <a:solidFill>
                  <a:schemeClr val="bg1"/>
                </a:solidFill>
              </a:rPr>
              <a:t>서비스 공급자</a:t>
            </a:r>
            <a:endParaRPr lang="en-US" altLang="ko-KR" sz="1000" dirty="0">
              <a:solidFill>
                <a:schemeClr val="bg1"/>
              </a:solidFill>
            </a:endParaRPr>
          </a:p>
          <a:p>
            <a:pPr algn="ctr"/>
            <a:r>
              <a:rPr lang="ko-KR" altLang="en-US" sz="1000" dirty="0">
                <a:solidFill>
                  <a:schemeClr val="bg1"/>
                </a:solidFill>
              </a:rPr>
              <a:t>전용 백업 서버</a:t>
            </a:r>
            <a:endParaRPr lang="en-US" sz="1000" dirty="0">
              <a:solidFill>
                <a:schemeClr val="bg1"/>
              </a:solidFill>
            </a:endParaRPr>
          </a:p>
        </p:txBody>
      </p:sp>
    </p:spTree>
    <p:extLst>
      <p:ext uri="{BB962C8B-B14F-4D97-AF65-F5344CB8AC3E}">
        <p14:creationId xmlns:p14="http://schemas.microsoft.com/office/powerpoint/2010/main" val="28737116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60ACDC-317C-4C64-8C97-5AF373868EE8}"/>
              </a:ext>
            </a:extLst>
          </p:cNvPr>
          <p:cNvSpPr/>
          <p:nvPr/>
        </p:nvSpPr>
        <p:spPr bwMode="auto">
          <a:xfrm>
            <a:off x="441846" y="1859142"/>
            <a:ext cx="3977827" cy="201543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Ins="45720" bIns="91440" anchor="ctr"/>
          <a:lstStyle/>
          <a:p>
            <a:pPr algn="ctr" defTabSz="914076">
              <a:defRPr/>
            </a:pPr>
            <a:r>
              <a:rPr lang="en-US" sz="5400" b="1">
                <a:solidFill>
                  <a:srgbClr val="93EB20"/>
                </a:solidFill>
                <a:latin typeface="Tahoma" panose="020B0604030504040204" pitchFamily="34" charset="0"/>
                <a:ea typeface="Tahoma" panose="020B0604030504040204" pitchFamily="34" charset="0"/>
                <a:cs typeface="Tahoma" panose="020B0604030504040204" pitchFamily="34" charset="0"/>
              </a:rPr>
              <a:t>66,000+</a:t>
            </a:r>
            <a:br>
              <a:rPr lang="en-US" sz="5400" b="1">
                <a:solidFill>
                  <a:srgbClr val="93EB20"/>
                </a:solidFill>
                <a:latin typeface="Tahoma" panose="020B0604030504040204" pitchFamily="34" charset="0"/>
                <a:ea typeface="Tahoma" panose="020B0604030504040204" pitchFamily="34" charset="0"/>
                <a:cs typeface="Tahoma" panose="020B0604030504040204" pitchFamily="34" charset="0"/>
              </a:rPr>
            </a:br>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Partners</a:t>
            </a:r>
            <a:endParaRPr lang="en-US" sz="54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561D4656-8906-4234-8942-7DC7949C8402}"/>
              </a:ext>
            </a:extLst>
          </p:cNvPr>
          <p:cNvSpPr/>
          <p:nvPr/>
        </p:nvSpPr>
        <p:spPr bwMode="auto">
          <a:xfrm>
            <a:off x="4798782" y="1859142"/>
            <a:ext cx="3977827" cy="2015430"/>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Ins="45720" bIns="91440" anchor="ctr"/>
          <a:lstStyle/>
          <a:p>
            <a:pPr algn="ctr" defTabSz="914076">
              <a:defRPr/>
            </a:pPr>
            <a:r>
              <a:rPr lang="en-US" sz="5400" b="1">
                <a:solidFill>
                  <a:srgbClr val="93EB20"/>
                </a:solidFill>
                <a:latin typeface="Tahoma" panose="020B0604030504040204" pitchFamily="34" charset="0"/>
                <a:ea typeface="Tahoma" panose="020B0604030504040204" pitchFamily="34" charset="0"/>
                <a:cs typeface="Tahoma" panose="020B0604030504040204" pitchFamily="34" charset="0"/>
              </a:rPr>
              <a:t>23,500+</a:t>
            </a:r>
            <a:br>
              <a:rPr lang="en-US" sz="5400" b="1">
                <a:solidFill>
                  <a:srgbClr val="93EB20"/>
                </a:solidFill>
                <a:latin typeface="Tahoma" panose="020B0604030504040204" pitchFamily="34" charset="0"/>
                <a:ea typeface="Tahoma" panose="020B0604030504040204" pitchFamily="34" charset="0"/>
                <a:cs typeface="Tahoma" panose="020B0604030504040204" pitchFamily="34" charset="0"/>
              </a:rPr>
            </a:br>
            <a:r>
              <a:rPr lang="en-US" sz="2800">
                <a:solidFill>
                  <a:schemeClr val="bg1"/>
                </a:solidFill>
                <a:latin typeface="Tahoma" panose="020B0604030504040204" pitchFamily="34" charset="0"/>
                <a:ea typeface="Tahoma" panose="020B0604030504040204" pitchFamily="34" charset="0"/>
                <a:cs typeface="Tahoma" panose="020B0604030504040204" pitchFamily="34" charset="0"/>
              </a:rPr>
              <a:t>VCSPs</a:t>
            </a:r>
            <a:endParaRPr lang="ru-RU" sz="2800" err="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Title 2">
            <a:extLst>
              <a:ext uri="{FF2B5EF4-FFF2-40B4-BE49-F238E27FC236}">
                <a16:creationId xmlns:a16="http://schemas.microsoft.com/office/drawing/2014/main" id="{07D0D7E4-0C4A-4F93-B279-C5CBA11C18F3}"/>
              </a:ext>
            </a:extLst>
          </p:cNvPr>
          <p:cNvSpPr>
            <a:spLocks noGrp="1"/>
          </p:cNvSpPr>
          <p:nvPr>
            <p:ph type="title"/>
          </p:nvPr>
        </p:nvSpPr>
        <p:spPr>
          <a:xfrm>
            <a:off x="389436" y="171451"/>
            <a:ext cx="8363938" cy="677108"/>
          </a:xfrm>
        </p:spPr>
        <p:txBody>
          <a:bodyPr/>
          <a:lstStyle/>
          <a:p>
            <a:r>
              <a:rPr lang="en-GB"/>
              <a:t>Achieving Together</a:t>
            </a:r>
          </a:p>
        </p:txBody>
      </p:sp>
      <p:sp>
        <p:nvSpPr>
          <p:cNvPr id="2" name="Freeform: Shape 1">
            <a:extLst>
              <a:ext uri="{FF2B5EF4-FFF2-40B4-BE49-F238E27FC236}">
                <a16:creationId xmlns:a16="http://schemas.microsoft.com/office/drawing/2014/main" id="{2CB14B37-B789-43D7-83FF-E62CD4EA6FD1}"/>
              </a:ext>
            </a:extLst>
          </p:cNvPr>
          <p:cNvSpPr/>
          <p:nvPr/>
        </p:nvSpPr>
        <p:spPr bwMode="auto">
          <a:xfrm flipH="1">
            <a:off x="4580313" y="2054862"/>
            <a:ext cx="45720" cy="1460960"/>
          </a:xfrm>
          <a:custGeom>
            <a:avLst/>
            <a:gdLst>
              <a:gd name="connsiteX0" fmla="*/ 0 w 0"/>
              <a:gd name="connsiteY0" fmla="*/ 0 h 1839191"/>
              <a:gd name="connsiteX1" fmla="*/ 0 w 0"/>
              <a:gd name="connsiteY1" fmla="*/ 1839191 h 1839191"/>
            </a:gdLst>
            <a:ahLst/>
            <a:cxnLst>
              <a:cxn ang="0">
                <a:pos x="connsiteX0" y="connsiteY0"/>
              </a:cxn>
              <a:cxn ang="0">
                <a:pos x="connsiteX1" y="connsiteY1"/>
              </a:cxn>
            </a:cxnLst>
            <a:rect l="l" t="t" r="r" b="b"/>
            <a:pathLst>
              <a:path h="1839191">
                <a:moveTo>
                  <a:pt x="0" y="0"/>
                </a:moveTo>
                <a:lnTo>
                  <a:pt x="0" y="1839191"/>
                </a:lnTo>
              </a:path>
            </a:pathLst>
          </a:custGeom>
          <a:noFill/>
          <a:ln w="12700">
            <a:gradFill>
              <a:gsLst>
                <a:gs pos="0">
                  <a:srgbClr val="00E296">
                    <a:alpha val="0"/>
                  </a:srgbClr>
                </a:gs>
                <a:gs pos="5000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800"/>
          </a:p>
        </p:txBody>
      </p:sp>
    </p:spTree>
    <p:extLst>
      <p:ext uri="{BB962C8B-B14F-4D97-AF65-F5344CB8AC3E}">
        <p14:creationId xmlns:p14="http://schemas.microsoft.com/office/powerpoint/2010/main" val="3566583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682544"/>
            <a:ext cx="6001839" cy="1846659"/>
          </a:xfrm>
        </p:spPr>
        <p:txBody>
          <a:bodyPr anchor="ctr"/>
          <a:lstStyle/>
          <a:p>
            <a:r>
              <a:rPr lang="en-US" sz="6000" dirty="0"/>
              <a:t>Veeam</a:t>
            </a:r>
            <a:r>
              <a:rPr lang="ko-KR" altLang="en-US" sz="6000" dirty="0"/>
              <a:t> </a:t>
            </a:r>
            <a:r>
              <a:rPr lang="en-US" altLang="ko-KR" sz="6000" dirty="0"/>
              <a:t>Service</a:t>
            </a:r>
            <a:br>
              <a:rPr lang="en-US" altLang="ko-KR" sz="6000" dirty="0"/>
            </a:br>
            <a:r>
              <a:rPr lang="en-US" altLang="ko-KR" sz="6000" dirty="0"/>
              <a:t>Provider</a:t>
            </a:r>
            <a:r>
              <a:rPr lang="ko-KR" altLang="en-US" sz="6000" dirty="0"/>
              <a:t> </a:t>
            </a:r>
            <a:r>
              <a:rPr lang="en-US" altLang="ko-KR" sz="6000" dirty="0"/>
              <a:t>Console</a:t>
            </a:r>
            <a:endParaRPr lang="en-NL" sz="6000" dirty="0"/>
          </a:p>
        </p:txBody>
      </p:sp>
    </p:spTree>
    <p:extLst>
      <p:ext uri="{BB962C8B-B14F-4D97-AF65-F5344CB8AC3E}">
        <p14:creationId xmlns:p14="http://schemas.microsoft.com/office/powerpoint/2010/main" val="12594904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3BDB90-517A-4484-AC61-451528E12A37}"/>
              </a:ext>
            </a:extLst>
          </p:cNvPr>
          <p:cNvSpPr/>
          <p:nvPr/>
        </p:nvSpPr>
        <p:spPr>
          <a:xfrm>
            <a:off x="4536204" y="973215"/>
            <a:ext cx="4572000" cy="541687"/>
          </a:xfrm>
          <a:prstGeom prst="rect">
            <a:avLst/>
          </a:prstGeom>
        </p:spPr>
        <p:txBody>
          <a:bodyPr>
            <a:spAutoFit/>
          </a:bodyPr>
          <a:lstStyle/>
          <a:p>
            <a:pPr marR="0" lvl="0">
              <a:lnSpc>
                <a:spcPct val="107000"/>
              </a:lnSpc>
              <a:spcBef>
                <a:spcPts val="0"/>
              </a:spcBef>
              <a:spcAft>
                <a:spcPts val="0"/>
              </a:spcAft>
            </a:pPr>
            <a:endParaRPr lang="en-US" sz="1200" dirty="0">
              <a:solidFill>
                <a:schemeClr val="bg1"/>
              </a:solidFill>
              <a:latin typeface="Calibri" panose="020F0502020204030204" pitchFamily="34" charset="0"/>
              <a:ea typeface="Calibri" panose="020F0502020204030204" pitchFamily="34" charset="0"/>
              <a:cs typeface="Arial" panose="020B0604020202020204" pitchFamily="34" charset="0"/>
            </a:endParaRPr>
          </a:p>
          <a:p>
            <a:pPr marR="0" lvl="0">
              <a:lnSpc>
                <a:spcPct val="107000"/>
              </a:lnSpc>
              <a:spcBef>
                <a:spcPts val="0"/>
              </a:spcBef>
              <a:spcAft>
                <a:spcPts val="0"/>
              </a:spcAft>
            </a:pPr>
            <a:endParaRPr lang="en-US" sz="16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1" name="Title 2">
            <a:extLst>
              <a:ext uri="{FF2B5EF4-FFF2-40B4-BE49-F238E27FC236}">
                <a16:creationId xmlns:a16="http://schemas.microsoft.com/office/drawing/2014/main" id="{96CC9A93-8748-418B-BCA1-70CC7F4647E9}"/>
              </a:ext>
            </a:extLst>
          </p:cNvPr>
          <p:cNvSpPr>
            <a:spLocks noGrp="1"/>
          </p:cNvSpPr>
          <p:nvPr>
            <p:ph type="title"/>
          </p:nvPr>
        </p:nvSpPr>
        <p:spPr>
          <a:xfrm>
            <a:off x="360363" y="171450"/>
            <a:ext cx="8362950" cy="923330"/>
          </a:xfrm>
        </p:spPr>
        <p:txBody>
          <a:bodyPr/>
          <a:lstStyle/>
          <a:p>
            <a:r>
              <a:rPr lang="en-US" dirty="0">
                <a:solidFill>
                  <a:srgbClr val="93EB20"/>
                </a:solidFill>
              </a:rPr>
              <a:t>Veeam Service Provider Console</a:t>
            </a:r>
            <a:br>
              <a:rPr lang="en-US" dirty="0"/>
            </a:br>
            <a:r>
              <a:rPr lang="en-US" sz="2400" dirty="0">
                <a:solidFill>
                  <a:schemeClr val="bg1"/>
                </a:solidFill>
              </a:rPr>
              <a:t>A</a:t>
            </a:r>
            <a:r>
              <a:rPr lang="en-US" sz="2400" dirty="0">
                <a:solidFill>
                  <a:schemeClr val="tx1">
                    <a:lumMod val="50000"/>
                    <a:lumOff val="50000"/>
                  </a:schemeClr>
                </a:solidFill>
              </a:rPr>
              <a:t> </a:t>
            </a:r>
            <a:r>
              <a:rPr lang="en-US" sz="2400" b="1" dirty="0">
                <a:solidFill>
                  <a:srgbClr val="93EB20"/>
                </a:solidFill>
              </a:rPr>
              <a:t>FREE</a:t>
            </a:r>
            <a:r>
              <a:rPr lang="en-US" sz="2400" dirty="0">
                <a:solidFill>
                  <a:srgbClr val="005F4B"/>
                </a:solidFill>
              </a:rPr>
              <a:t> </a:t>
            </a:r>
            <a:r>
              <a:rPr lang="en-US" sz="2400" dirty="0">
                <a:solidFill>
                  <a:schemeClr val="bg1"/>
                </a:solidFill>
              </a:rPr>
              <a:t>cloud management platform for service providers</a:t>
            </a:r>
          </a:p>
        </p:txBody>
      </p:sp>
      <p:sp>
        <p:nvSpPr>
          <p:cNvPr id="32" name="Rectangle: Rounded Corners 31">
            <a:extLst>
              <a:ext uri="{FF2B5EF4-FFF2-40B4-BE49-F238E27FC236}">
                <a16:creationId xmlns:a16="http://schemas.microsoft.com/office/drawing/2014/main" id="{A9405441-C67E-48A3-AFBA-191AB04D1A85}"/>
              </a:ext>
            </a:extLst>
          </p:cNvPr>
          <p:cNvSpPr/>
          <p:nvPr/>
        </p:nvSpPr>
        <p:spPr bwMode="auto">
          <a:xfrm>
            <a:off x="389435" y="1480457"/>
            <a:ext cx="2659223" cy="3236686"/>
          </a:xfrm>
          <a:prstGeom prst="roundRect">
            <a:avLst>
              <a:gd name="adj" fmla="val 9243"/>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04000" rIns="144000" bIns="91440" numCol="1" spcCol="0" rtlCol="0" fromWordArt="0" anchor="t" anchorCtr="0" forceAA="0" compatLnSpc="1">
            <a:prstTxWarp prst="textNoShape">
              <a:avLst/>
            </a:prstTxWarp>
            <a:noAutofit/>
          </a:bodyPr>
          <a:lstStyle/>
          <a:p>
            <a:pPr lvl="0" algn="ctr" defTabSz="914099" fontAlgn="base">
              <a:spcBef>
                <a:spcPct val="0"/>
              </a:spcBef>
              <a:spcAft>
                <a:spcPct val="0"/>
              </a:spcAft>
            </a:pPr>
            <a:r>
              <a:rPr lang="en-US" altLang="ko-KR" sz="1600" dirty="0">
                <a:solidFill>
                  <a:schemeClr val="bg1"/>
                </a:solidFill>
                <a:ea typeface="Segoe UI" pitchFamily="34" charset="0"/>
                <a:cs typeface="Segoe UI" pitchFamily="34" charset="0"/>
              </a:rPr>
              <a:t>Veeam </a:t>
            </a:r>
            <a:r>
              <a:rPr lang="ko-KR" altLang="en-US" sz="1600" dirty="0">
                <a:solidFill>
                  <a:schemeClr val="bg1"/>
                </a:solidFill>
                <a:ea typeface="Segoe UI" pitchFamily="34" charset="0"/>
                <a:cs typeface="Segoe UI" pitchFamily="34" charset="0"/>
              </a:rPr>
              <a:t>기반 백업 서비스 제공을 통해 </a:t>
            </a:r>
            <a:r>
              <a:rPr lang="ko-KR" altLang="en-US" sz="1600" b="1" dirty="0">
                <a:solidFill>
                  <a:schemeClr val="bg1"/>
                </a:solidFill>
                <a:ea typeface="Segoe UI" pitchFamily="34" charset="0"/>
                <a:cs typeface="Segoe UI" pitchFamily="34" charset="0"/>
              </a:rPr>
              <a:t>고객에게 더 많은 가치 제공</a:t>
            </a:r>
            <a:endParaRPr lang="en-US" sz="1600" b="1" dirty="0">
              <a:solidFill>
                <a:schemeClr val="bg1"/>
              </a:solidFill>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3FA1AEA0-F03A-449B-A836-1D39122B4AA5}"/>
              </a:ext>
            </a:extLst>
          </p:cNvPr>
          <p:cNvSpPr/>
          <p:nvPr/>
        </p:nvSpPr>
        <p:spPr bwMode="auto">
          <a:xfrm>
            <a:off x="3236697" y="1480457"/>
            <a:ext cx="2659223" cy="3236686"/>
          </a:xfrm>
          <a:prstGeom prst="roundRect">
            <a:avLst>
              <a:gd name="adj" fmla="val 9243"/>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04000" rIns="144000" bIns="91440" numCol="1" spcCol="0" rtlCol="0" fromWordArt="0" anchor="t" anchorCtr="0" forceAA="0" compatLnSpc="1">
            <a:prstTxWarp prst="textNoShape">
              <a:avLst/>
            </a:prstTxWarp>
            <a:noAutofit/>
          </a:bodyPr>
          <a:lstStyle/>
          <a:p>
            <a:pPr lvl="0" algn="ctr" defTabSz="914099" fontAlgn="base">
              <a:spcBef>
                <a:spcPct val="0"/>
              </a:spcBef>
              <a:spcAft>
                <a:spcPct val="0"/>
              </a:spcAft>
            </a:pPr>
            <a:r>
              <a:rPr lang="ko-KR" altLang="en-US" sz="1600" dirty="0">
                <a:solidFill>
                  <a:schemeClr val="bg1"/>
                </a:solidFill>
                <a:ea typeface="Segoe UI" pitchFamily="34" charset="0"/>
                <a:cs typeface="Segoe UI" pitchFamily="34" charset="0"/>
              </a:rPr>
              <a:t>라이선스 재판매 및 화이트 라벨링을 통한 </a:t>
            </a:r>
            <a:r>
              <a:rPr lang="ko-KR" altLang="en-US" sz="1600" b="1" dirty="0">
                <a:solidFill>
                  <a:schemeClr val="bg1"/>
                </a:solidFill>
                <a:ea typeface="Segoe UI" pitchFamily="34" charset="0"/>
                <a:cs typeface="Segoe UI" pitchFamily="34" charset="0"/>
              </a:rPr>
              <a:t>수익 증대</a:t>
            </a:r>
            <a:endParaRPr lang="en-US" sz="1600" b="1" dirty="0">
              <a:solidFill>
                <a:schemeClr val="bg1"/>
              </a:soli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2B753E2-92DF-4FEE-8565-491949EEA0C7}"/>
              </a:ext>
            </a:extLst>
          </p:cNvPr>
          <p:cNvSpPr/>
          <p:nvPr/>
        </p:nvSpPr>
        <p:spPr bwMode="auto">
          <a:xfrm>
            <a:off x="6094151" y="1480457"/>
            <a:ext cx="2659223" cy="3236686"/>
          </a:xfrm>
          <a:prstGeom prst="roundRect">
            <a:avLst>
              <a:gd name="adj" fmla="val 9243"/>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04000" rIns="144000" bIns="91440" numCol="1" spcCol="0" rtlCol="0" fromWordArt="0" anchor="t" anchorCtr="0" forceAA="0" compatLnSpc="1">
            <a:prstTxWarp prst="textNoShape">
              <a:avLst/>
            </a:prstTxWarp>
            <a:noAutofit/>
          </a:bodyPr>
          <a:lstStyle/>
          <a:p>
            <a:pPr lvl="0" algn="ctr" defTabSz="914099" fontAlgn="base">
              <a:spcBef>
                <a:spcPct val="0"/>
              </a:spcBef>
              <a:spcAft>
                <a:spcPct val="0"/>
              </a:spcAft>
            </a:pPr>
            <a:r>
              <a:rPr lang="ko-KR" altLang="en-US" sz="1600" dirty="0">
                <a:solidFill>
                  <a:schemeClr val="bg1"/>
                </a:solidFill>
                <a:ea typeface="Segoe UI" pitchFamily="34" charset="0"/>
                <a:cs typeface="Segoe UI" pitchFamily="34" charset="0"/>
              </a:rPr>
              <a:t>고객이 귀중한 리소스를 확보할 수 있도록 하여 </a:t>
            </a:r>
            <a:r>
              <a:rPr lang="ko-KR" altLang="en-US" sz="1600" b="1" dirty="0">
                <a:solidFill>
                  <a:schemeClr val="bg1"/>
                </a:solidFill>
                <a:ea typeface="Segoe UI" pitchFamily="34" charset="0"/>
                <a:cs typeface="Segoe UI" pitchFamily="34" charset="0"/>
              </a:rPr>
              <a:t>경쟁 업체와 차별화</a:t>
            </a:r>
            <a:endParaRPr lang="en-US" sz="1600" b="1" dirty="0">
              <a:solidFill>
                <a:schemeClr val="bg1"/>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3167FAF-5C97-4A45-A6D2-312E23F88A3B}"/>
              </a:ext>
            </a:extLst>
          </p:cNvPr>
          <p:cNvPicPr>
            <a:picLocks noChangeAspect="1"/>
          </p:cNvPicPr>
          <p:nvPr/>
        </p:nvPicPr>
        <p:blipFill>
          <a:blip r:embed="rId4"/>
          <a:stretch>
            <a:fillRect/>
          </a:stretch>
        </p:blipFill>
        <p:spPr>
          <a:xfrm>
            <a:off x="1312643" y="1799174"/>
            <a:ext cx="812806" cy="812806"/>
          </a:xfrm>
          <a:prstGeom prst="rect">
            <a:avLst/>
          </a:prstGeom>
        </p:spPr>
      </p:pic>
      <p:pic>
        <p:nvPicPr>
          <p:cNvPr id="36" name="Picture 35">
            <a:extLst>
              <a:ext uri="{FF2B5EF4-FFF2-40B4-BE49-F238E27FC236}">
                <a16:creationId xmlns:a16="http://schemas.microsoft.com/office/drawing/2014/main" id="{2EF58CCE-135A-42F0-A612-4255AD1F0B2A}"/>
              </a:ext>
            </a:extLst>
          </p:cNvPr>
          <p:cNvPicPr>
            <a:picLocks noChangeAspect="1"/>
          </p:cNvPicPr>
          <p:nvPr/>
        </p:nvPicPr>
        <p:blipFill>
          <a:blip r:embed="rId5"/>
          <a:stretch>
            <a:fillRect/>
          </a:stretch>
        </p:blipFill>
        <p:spPr>
          <a:xfrm>
            <a:off x="4159905" y="1799174"/>
            <a:ext cx="812806" cy="812806"/>
          </a:xfrm>
          <a:prstGeom prst="rect">
            <a:avLst/>
          </a:prstGeom>
        </p:spPr>
      </p:pic>
      <p:pic>
        <p:nvPicPr>
          <p:cNvPr id="37" name="Picture 36">
            <a:extLst>
              <a:ext uri="{FF2B5EF4-FFF2-40B4-BE49-F238E27FC236}">
                <a16:creationId xmlns:a16="http://schemas.microsoft.com/office/drawing/2014/main" id="{B59757A4-59A1-4173-B8F8-5915F5BD7780}"/>
              </a:ext>
            </a:extLst>
          </p:cNvPr>
          <p:cNvPicPr>
            <a:picLocks noChangeAspect="1"/>
          </p:cNvPicPr>
          <p:nvPr/>
        </p:nvPicPr>
        <p:blipFill>
          <a:blip r:embed="rId6"/>
          <a:stretch>
            <a:fillRect/>
          </a:stretch>
        </p:blipFill>
        <p:spPr>
          <a:xfrm>
            <a:off x="7017359" y="1799174"/>
            <a:ext cx="812806" cy="812806"/>
          </a:xfrm>
          <a:prstGeom prst="rect">
            <a:avLst/>
          </a:prstGeom>
        </p:spPr>
      </p:pic>
    </p:spTree>
    <p:custDataLst>
      <p:tags r:id="rId1"/>
    </p:custDataLst>
    <p:extLst>
      <p:ext uri="{BB962C8B-B14F-4D97-AF65-F5344CB8AC3E}">
        <p14:creationId xmlns:p14="http://schemas.microsoft.com/office/powerpoint/2010/main" val="25381239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6998EE-F46F-4833-B290-A999BC660CA3}"/>
              </a:ext>
            </a:extLst>
          </p:cNvPr>
          <p:cNvPicPr>
            <a:picLocks noChangeAspect="1"/>
          </p:cNvPicPr>
          <p:nvPr/>
        </p:nvPicPr>
        <p:blipFill>
          <a:blip r:embed="rId3"/>
          <a:stretch>
            <a:fillRect/>
          </a:stretch>
        </p:blipFill>
        <p:spPr>
          <a:xfrm>
            <a:off x="4987602" y="232453"/>
            <a:ext cx="4312737" cy="4678594"/>
          </a:xfrm>
          <a:prstGeom prst="rect">
            <a:avLst/>
          </a:prstGeom>
        </p:spPr>
      </p:pic>
      <p:sp>
        <p:nvSpPr>
          <p:cNvPr id="2" name="TextBox 1">
            <a:extLst>
              <a:ext uri="{FF2B5EF4-FFF2-40B4-BE49-F238E27FC236}">
                <a16:creationId xmlns:a16="http://schemas.microsoft.com/office/drawing/2014/main" id="{635B47DC-C7BA-4ACA-A616-2B52561F0ABB}"/>
              </a:ext>
            </a:extLst>
          </p:cNvPr>
          <p:cNvSpPr txBox="1"/>
          <p:nvPr/>
        </p:nvSpPr>
        <p:spPr>
          <a:xfrm>
            <a:off x="392947" y="798941"/>
            <a:ext cx="3974354" cy="307777"/>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pPr defTabSz="685783">
              <a:defRPr/>
            </a:pPr>
            <a:r>
              <a:rPr lang="en-US" sz="2000" dirty="0">
                <a:solidFill>
                  <a:srgbClr val="FFFFFF"/>
                </a:solidFill>
                <a:latin typeface="Tahoma" panose="020B0604030504040204" pitchFamily="34" charset="0"/>
              </a:rPr>
              <a:t>#1 BaaS &amp; DRaaS</a:t>
            </a:r>
          </a:p>
        </p:txBody>
      </p:sp>
      <p:sp>
        <p:nvSpPr>
          <p:cNvPr id="6" name="TextBox 5">
            <a:extLst>
              <a:ext uri="{FF2B5EF4-FFF2-40B4-BE49-F238E27FC236}">
                <a16:creationId xmlns:a16="http://schemas.microsoft.com/office/drawing/2014/main" id="{5C08CD8C-FDB9-4A09-B477-D80FC6414B7C}"/>
              </a:ext>
            </a:extLst>
          </p:cNvPr>
          <p:cNvSpPr txBox="1"/>
          <p:nvPr/>
        </p:nvSpPr>
        <p:spPr>
          <a:xfrm>
            <a:off x="389437" y="2142279"/>
            <a:ext cx="4915649" cy="553998"/>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pPr defTabSz="685783">
              <a:defRPr/>
            </a:pPr>
            <a:r>
              <a:rPr lang="ko-KR" altLang="en-US" sz="3600">
                <a:solidFill>
                  <a:srgbClr val="FFFFFF"/>
                </a:solidFill>
                <a:latin typeface="Tahoma" panose="020B0604030504040204" pitchFamily="34" charset="0"/>
              </a:rPr>
              <a:t>손쉬운 백업 관리</a:t>
            </a:r>
            <a:endParaRPr lang="en-US" sz="3600" dirty="0">
              <a:solidFill>
                <a:srgbClr val="FFFFFF"/>
              </a:solidFill>
              <a:latin typeface="Tahoma" panose="020B0604030504040204" pitchFamily="34" charset="0"/>
            </a:endParaRPr>
          </a:p>
        </p:txBody>
      </p:sp>
      <p:sp>
        <p:nvSpPr>
          <p:cNvPr id="7" name="TextBox 6">
            <a:extLst>
              <a:ext uri="{FF2B5EF4-FFF2-40B4-BE49-F238E27FC236}">
                <a16:creationId xmlns:a16="http://schemas.microsoft.com/office/drawing/2014/main" id="{306D60FB-BF6B-498C-82D4-BA1A44FED02E}"/>
              </a:ext>
            </a:extLst>
          </p:cNvPr>
          <p:cNvSpPr txBox="1"/>
          <p:nvPr/>
        </p:nvSpPr>
        <p:spPr>
          <a:xfrm>
            <a:off x="392947" y="3440646"/>
            <a:ext cx="3974354" cy="615553"/>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pPr defTabSz="685783">
              <a:defRPr/>
            </a:pPr>
            <a:r>
              <a:rPr lang="en-US" sz="2000" dirty="0">
                <a:solidFill>
                  <a:srgbClr val="93EB20"/>
                </a:solidFill>
                <a:latin typeface="Tahoma" panose="020B0604030504040204" pitchFamily="34" charset="0"/>
              </a:rPr>
              <a:t>FREE</a:t>
            </a:r>
            <a:r>
              <a:rPr lang="en-US" sz="2000" dirty="0">
                <a:solidFill>
                  <a:srgbClr val="FFFFFF"/>
                </a:solidFill>
                <a:latin typeface="Tahoma" panose="020B0604030504040204" pitchFamily="34" charset="0"/>
              </a:rPr>
              <a:t> Veeam Service Provider Console</a:t>
            </a:r>
            <a:endParaRPr lang="en-US" sz="2000" dirty="0">
              <a:solidFill>
                <a:srgbClr val="93EB20"/>
              </a:solidFill>
              <a:latin typeface="Tahoma" panose="020B0604030504040204" pitchFamily="34" charset="0"/>
            </a:endParaRPr>
          </a:p>
        </p:txBody>
      </p:sp>
      <p:sp>
        <p:nvSpPr>
          <p:cNvPr id="9" name="Title 8">
            <a:extLst>
              <a:ext uri="{FF2B5EF4-FFF2-40B4-BE49-F238E27FC236}">
                <a16:creationId xmlns:a16="http://schemas.microsoft.com/office/drawing/2014/main" id="{CF84F311-4A26-48E0-9B8C-A67671BC45D4}"/>
              </a:ext>
            </a:extLst>
          </p:cNvPr>
          <p:cNvSpPr>
            <a:spLocks noGrp="1"/>
          </p:cNvSpPr>
          <p:nvPr>
            <p:ph type="title"/>
          </p:nvPr>
        </p:nvSpPr>
        <p:spPr/>
        <p:txBody>
          <a:bodyPr/>
          <a:lstStyle/>
          <a:p>
            <a:r>
              <a:rPr lang="en-GB" dirty="0"/>
              <a:t>Veeam Service Provider Console</a:t>
            </a:r>
          </a:p>
        </p:txBody>
      </p:sp>
    </p:spTree>
    <p:extLst>
      <p:ext uri="{BB962C8B-B14F-4D97-AF65-F5344CB8AC3E}">
        <p14:creationId xmlns:p14="http://schemas.microsoft.com/office/powerpoint/2010/main" val="30009187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EEB24DC-F648-43CC-AC73-F256FBD0E52D}"/>
              </a:ext>
            </a:extLst>
          </p:cNvPr>
          <p:cNvSpPr/>
          <p:nvPr/>
        </p:nvSpPr>
        <p:spPr bwMode="auto">
          <a:xfrm flipV="1">
            <a:off x="4454186" y="3744013"/>
            <a:ext cx="4411891" cy="1159136"/>
          </a:xfrm>
          <a:prstGeom prst="roundRect">
            <a:avLst>
              <a:gd name="adj" fmla="val 0"/>
            </a:avLst>
          </a:prstGeom>
          <a:solidFill>
            <a:srgbClr val="003738"/>
          </a:solidFill>
          <a:ln w="12700">
            <a:solidFill>
              <a:srgbClr val="DF8C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40" fontAlgn="base">
              <a:spcBef>
                <a:spcPct val="0"/>
              </a:spcBef>
              <a:spcAft>
                <a:spcPct val="0"/>
              </a:spcAft>
              <a:defRPr/>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1" name="TextBox 10">
            <a:extLst>
              <a:ext uri="{FF2B5EF4-FFF2-40B4-BE49-F238E27FC236}">
                <a16:creationId xmlns:a16="http://schemas.microsoft.com/office/drawing/2014/main" id="{3A26C6CC-9782-46DA-B323-B57DE0F35471}"/>
              </a:ext>
            </a:extLst>
          </p:cNvPr>
          <p:cNvSpPr txBox="1"/>
          <p:nvPr/>
        </p:nvSpPr>
        <p:spPr>
          <a:xfrm>
            <a:off x="4464485" y="3340518"/>
            <a:ext cx="1640661" cy="369332"/>
          </a:xfrm>
          <a:prstGeom prst="rect">
            <a:avLst/>
          </a:prstGeom>
        </p:spPr>
        <p:txBody>
          <a:bodyPr wrap="square" lIns="0" rtlCol="0" anchor="ctr">
            <a:spAutoFit/>
          </a:bodyPr>
          <a:lstStyle/>
          <a:p>
            <a:pPr defTabSz="685766">
              <a:defRPr/>
            </a:pPr>
            <a:r>
              <a:rPr lang="en-US" sz="900" dirty="0">
                <a:solidFill>
                  <a:srgbClr val="FFFFFF"/>
                </a:solidFill>
                <a:latin typeface="Tahoma"/>
              </a:rPr>
              <a:t>Remote managed </a:t>
            </a:r>
            <a:br>
              <a:rPr lang="en-US" sz="900" dirty="0">
                <a:solidFill>
                  <a:srgbClr val="FFFFFF"/>
                </a:solidFill>
                <a:latin typeface="Tahoma"/>
              </a:rPr>
            </a:br>
            <a:r>
              <a:rPr lang="en-US" sz="900" dirty="0">
                <a:solidFill>
                  <a:srgbClr val="FFFFFF"/>
                </a:solidFill>
                <a:latin typeface="Tahoma"/>
              </a:rPr>
              <a:t>services</a:t>
            </a:r>
          </a:p>
        </p:txBody>
      </p:sp>
      <p:sp>
        <p:nvSpPr>
          <p:cNvPr id="24" name="Rectangle 23">
            <a:extLst>
              <a:ext uri="{FF2B5EF4-FFF2-40B4-BE49-F238E27FC236}">
                <a16:creationId xmlns:a16="http://schemas.microsoft.com/office/drawing/2014/main" id="{B40E547A-8FC6-4573-93A1-C3F417413C51}"/>
              </a:ext>
            </a:extLst>
          </p:cNvPr>
          <p:cNvSpPr/>
          <p:nvPr/>
        </p:nvSpPr>
        <p:spPr bwMode="auto">
          <a:xfrm>
            <a:off x="5517170" y="2905556"/>
            <a:ext cx="2390153" cy="402846"/>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40" fontAlgn="base">
              <a:spcBef>
                <a:spcPct val="0"/>
              </a:spcBef>
              <a:spcAft>
                <a:spcPct val="0"/>
              </a:spcAft>
              <a:defRPr/>
            </a:pPr>
            <a:r>
              <a:rPr lang="en-US" sz="1200" dirty="0">
                <a:solidFill>
                  <a:srgbClr val="FFFFFF"/>
                </a:solidFill>
                <a:latin typeface="Tahoma"/>
                <a:ea typeface="Segoe UI" pitchFamily="34" charset="0"/>
                <a:cs typeface="Segoe UI" pitchFamily="34" charset="0"/>
              </a:rPr>
              <a:t>Veeam</a:t>
            </a:r>
            <a:r>
              <a:rPr lang="en-US" sz="1200" baseline="30000" dirty="0">
                <a:solidFill>
                  <a:srgbClr val="FFFFFF"/>
                </a:solidFill>
                <a:latin typeface="Tahoma" panose="020B0604030504040204" pitchFamily="34" charset="0"/>
                <a:ea typeface="Tahoma" panose="020B0604030504040204" pitchFamily="34" charset="0"/>
                <a:cs typeface="Tahoma" panose="020B0604030504040204" pitchFamily="34" charset="0"/>
              </a:rPr>
              <a:t>®</a:t>
            </a:r>
            <a:r>
              <a:rPr lang="en-US" sz="1200" dirty="0">
                <a:solidFill>
                  <a:srgbClr val="FFFFFF"/>
                </a:solidFill>
                <a:latin typeface="Tahoma"/>
                <a:ea typeface="Segoe UI" pitchFamily="34" charset="0"/>
                <a:cs typeface="Segoe UI" pitchFamily="34" charset="0"/>
              </a:rPr>
              <a:t> Service Provider Console</a:t>
            </a:r>
          </a:p>
        </p:txBody>
      </p:sp>
      <p:sp>
        <p:nvSpPr>
          <p:cNvPr id="28" name="TextBox 21">
            <a:extLst>
              <a:ext uri="{FF2B5EF4-FFF2-40B4-BE49-F238E27FC236}">
                <a16:creationId xmlns:a16="http://schemas.microsoft.com/office/drawing/2014/main" id="{B1E60B84-7441-4E9B-87B8-9545AEC642D8}"/>
              </a:ext>
            </a:extLst>
          </p:cNvPr>
          <p:cNvSpPr txBox="1"/>
          <p:nvPr/>
        </p:nvSpPr>
        <p:spPr>
          <a:xfrm>
            <a:off x="5676203" y="4670517"/>
            <a:ext cx="1963878" cy="246221"/>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4287">
              <a:defRPr/>
            </a:pPr>
            <a:r>
              <a:rPr lang="ko-KR" altLang="en-US" sz="1000" kern="0">
                <a:solidFill>
                  <a:srgbClr val="FFFFFF"/>
                </a:solidFill>
                <a:latin typeface="Tahoma"/>
                <a:cs typeface="Arial" panose="020B0604020202020204" pitchFamily="34" charset="0"/>
              </a:rPr>
              <a:t>고객 환경</a:t>
            </a:r>
            <a:endParaRPr lang="ru-RU" sz="1000" kern="0" dirty="0">
              <a:solidFill>
                <a:srgbClr val="FFFFFF"/>
              </a:solidFill>
              <a:latin typeface="Tahoma"/>
              <a:cs typeface="Arial" panose="020B0604020202020204" pitchFamily="34" charset="0"/>
            </a:endParaRPr>
          </a:p>
        </p:txBody>
      </p:sp>
      <p:sp>
        <p:nvSpPr>
          <p:cNvPr id="32" name="TextBox 21">
            <a:extLst>
              <a:ext uri="{FF2B5EF4-FFF2-40B4-BE49-F238E27FC236}">
                <a16:creationId xmlns:a16="http://schemas.microsoft.com/office/drawing/2014/main" id="{4D2520FE-8D1C-4EFE-80D4-A50133F6C6B1}"/>
              </a:ext>
            </a:extLst>
          </p:cNvPr>
          <p:cNvSpPr txBox="1"/>
          <p:nvPr/>
        </p:nvSpPr>
        <p:spPr>
          <a:xfrm>
            <a:off x="5609242" y="1048364"/>
            <a:ext cx="2206009" cy="276999"/>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25715">
              <a:defRPr/>
            </a:pPr>
            <a:r>
              <a:rPr lang="en-US" sz="1200" kern="0" dirty="0">
                <a:solidFill>
                  <a:srgbClr val="FFFFFF"/>
                </a:solidFill>
                <a:latin typeface="Tahoma"/>
                <a:cs typeface="Arial" panose="020B0604020202020204" pitchFamily="34" charset="0"/>
              </a:rPr>
              <a:t>Managed cloud</a:t>
            </a:r>
            <a:endParaRPr lang="ru-RU" sz="1200" kern="0" dirty="0">
              <a:solidFill>
                <a:srgbClr val="FFFFFF"/>
              </a:solidFill>
              <a:latin typeface="Tahoma"/>
              <a:cs typeface="Arial" panose="020B0604020202020204" pitchFamily="34" charset="0"/>
            </a:endParaRPr>
          </a:p>
        </p:txBody>
      </p:sp>
      <p:sp>
        <p:nvSpPr>
          <p:cNvPr id="33" name="Rectangle 32">
            <a:extLst>
              <a:ext uri="{FF2B5EF4-FFF2-40B4-BE49-F238E27FC236}">
                <a16:creationId xmlns:a16="http://schemas.microsoft.com/office/drawing/2014/main" id="{8331A016-FE45-4FAC-85AF-EFD0E025EB81}"/>
              </a:ext>
            </a:extLst>
          </p:cNvPr>
          <p:cNvSpPr/>
          <p:nvPr/>
        </p:nvSpPr>
        <p:spPr bwMode="auto">
          <a:xfrm>
            <a:off x="5518823" y="2029696"/>
            <a:ext cx="2388499" cy="401544"/>
          </a:xfrm>
          <a:prstGeom prst="rect">
            <a:avLst/>
          </a:prstGeom>
          <a:solidFill>
            <a:srgbClr val="00B336"/>
          </a:solidFill>
          <a:ln w="28575">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200">
                <a:solidFill>
                  <a:srgbClr val="FFFFFF"/>
                </a:solidFill>
                <a:latin typeface="Tahoma"/>
                <a:ea typeface="Segoe UI" pitchFamily="34" charset="0"/>
                <a:cs typeface="Segoe UI" pitchFamily="34" charset="0"/>
              </a:rPr>
              <a:t>Cloud backups &amp; replicas</a:t>
            </a:r>
          </a:p>
        </p:txBody>
      </p:sp>
      <p:cxnSp>
        <p:nvCxnSpPr>
          <p:cNvPr id="34" name="Straight Arrow Connector 33">
            <a:extLst>
              <a:ext uri="{FF2B5EF4-FFF2-40B4-BE49-F238E27FC236}">
                <a16:creationId xmlns:a16="http://schemas.microsoft.com/office/drawing/2014/main" id="{1E1157F8-7311-4236-8486-8E26F0DDE12F}"/>
              </a:ext>
            </a:extLst>
          </p:cNvPr>
          <p:cNvCxnSpPr>
            <a:cxnSpLocks/>
          </p:cNvCxnSpPr>
          <p:nvPr/>
        </p:nvCxnSpPr>
        <p:spPr>
          <a:xfrm flipV="1">
            <a:off x="5389275" y="3356986"/>
            <a:ext cx="463265" cy="560826"/>
          </a:xfrm>
          <a:prstGeom prst="straightConnector1">
            <a:avLst/>
          </a:prstGeom>
          <a:ln w="12700">
            <a:solidFill>
              <a:srgbClr val="00B49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C8F5FE-2596-47CF-8D23-A4A890A273BF}"/>
              </a:ext>
            </a:extLst>
          </p:cNvPr>
          <p:cNvCxnSpPr>
            <a:cxnSpLocks/>
          </p:cNvCxnSpPr>
          <p:nvPr/>
        </p:nvCxnSpPr>
        <p:spPr>
          <a:xfrm flipV="1">
            <a:off x="6712246" y="3356987"/>
            <a:ext cx="0" cy="555767"/>
          </a:xfrm>
          <a:prstGeom prst="straightConnector1">
            <a:avLst/>
          </a:prstGeom>
          <a:ln w="12700">
            <a:solidFill>
              <a:srgbClr val="00B492"/>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84C916F-AE38-40EB-BFD4-AF72E6B47BE5}"/>
              </a:ext>
            </a:extLst>
          </p:cNvPr>
          <p:cNvCxnSpPr>
            <a:cxnSpLocks/>
          </p:cNvCxnSpPr>
          <p:nvPr/>
        </p:nvCxnSpPr>
        <p:spPr>
          <a:xfrm flipH="1" flipV="1">
            <a:off x="7652139" y="3367623"/>
            <a:ext cx="486024" cy="542120"/>
          </a:xfrm>
          <a:prstGeom prst="straightConnector1">
            <a:avLst/>
          </a:prstGeom>
          <a:ln w="12700">
            <a:solidFill>
              <a:srgbClr val="00B492"/>
            </a:solidFill>
            <a:tailEnd type="arrow" w="med" len="sm"/>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D8C0948F-7D13-4223-8407-67643F94BC91}"/>
              </a:ext>
            </a:extLst>
          </p:cNvPr>
          <p:cNvSpPr/>
          <p:nvPr/>
        </p:nvSpPr>
        <p:spPr bwMode="auto">
          <a:xfrm>
            <a:off x="4873869" y="3917813"/>
            <a:ext cx="1030811" cy="295151"/>
          </a:xfrm>
          <a:prstGeom prst="roundRect">
            <a:avLst>
              <a:gd name="adj" fmla="val 11019"/>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40" fontAlgn="base">
              <a:spcBef>
                <a:spcPct val="0"/>
              </a:spcBef>
              <a:spcAft>
                <a:spcPct val="0"/>
              </a:spcAft>
              <a:defRPr/>
            </a:pPr>
            <a:r>
              <a:rPr lang="en-US" sz="1050" dirty="0">
                <a:solidFill>
                  <a:srgbClr val="FFFFFF"/>
                </a:solidFill>
                <a:latin typeface="Tahoma"/>
                <a:ea typeface="Segoe UI" pitchFamily="34" charset="0"/>
                <a:cs typeface="Segoe UI" pitchFamily="34" charset="0"/>
              </a:rPr>
              <a:t>  Virtual servers</a:t>
            </a:r>
          </a:p>
        </p:txBody>
      </p:sp>
      <p:pic>
        <p:nvPicPr>
          <p:cNvPr id="48" name="Picture 47">
            <a:extLst>
              <a:ext uri="{FF2B5EF4-FFF2-40B4-BE49-F238E27FC236}">
                <a16:creationId xmlns:a16="http://schemas.microsoft.com/office/drawing/2014/main" id="{D4088AB7-5DC1-4A9C-AB9A-8D0616352D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9763" y="3911855"/>
            <a:ext cx="307995" cy="307995"/>
          </a:xfrm>
          <a:prstGeom prst="rect">
            <a:avLst/>
          </a:prstGeom>
        </p:spPr>
      </p:pic>
      <p:sp>
        <p:nvSpPr>
          <p:cNvPr id="60" name="Rectangle: Rounded Corners 59">
            <a:extLst>
              <a:ext uri="{FF2B5EF4-FFF2-40B4-BE49-F238E27FC236}">
                <a16:creationId xmlns:a16="http://schemas.microsoft.com/office/drawing/2014/main" id="{16717F30-1E6E-4F2C-9390-9B0507F7605C}"/>
              </a:ext>
            </a:extLst>
          </p:cNvPr>
          <p:cNvSpPr/>
          <p:nvPr/>
        </p:nvSpPr>
        <p:spPr bwMode="auto">
          <a:xfrm>
            <a:off x="6296281" y="3917813"/>
            <a:ext cx="954525" cy="295151"/>
          </a:xfrm>
          <a:prstGeom prst="roundRect">
            <a:avLst>
              <a:gd name="adj" fmla="val 11019"/>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40" fontAlgn="base">
              <a:spcBef>
                <a:spcPct val="0"/>
              </a:spcBef>
              <a:spcAft>
                <a:spcPct val="0"/>
              </a:spcAft>
              <a:defRPr/>
            </a:pPr>
            <a:r>
              <a:rPr lang="en-US" sz="1050">
                <a:solidFill>
                  <a:srgbClr val="FFFFFF"/>
                </a:solidFill>
                <a:latin typeface="Tahoma"/>
                <a:ea typeface="Segoe UI" pitchFamily="34" charset="0"/>
                <a:cs typeface="Segoe UI" pitchFamily="34" charset="0"/>
              </a:rPr>
              <a:t>  Workstations</a:t>
            </a:r>
          </a:p>
        </p:txBody>
      </p:sp>
      <p:pic>
        <p:nvPicPr>
          <p:cNvPr id="61" name="Picture 60">
            <a:extLst>
              <a:ext uri="{FF2B5EF4-FFF2-40B4-BE49-F238E27FC236}">
                <a16:creationId xmlns:a16="http://schemas.microsoft.com/office/drawing/2014/main" id="{95CDF3D5-49EA-4259-9D94-E694E9D17D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2174" y="3911855"/>
            <a:ext cx="307995" cy="307995"/>
          </a:xfrm>
          <a:prstGeom prst="rect">
            <a:avLst/>
          </a:prstGeom>
        </p:spPr>
      </p:pic>
      <p:sp>
        <p:nvSpPr>
          <p:cNvPr id="62" name="Rectangle: Rounded Corners 61">
            <a:extLst>
              <a:ext uri="{FF2B5EF4-FFF2-40B4-BE49-F238E27FC236}">
                <a16:creationId xmlns:a16="http://schemas.microsoft.com/office/drawing/2014/main" id="{E7190EDD-78C6-4909-9998-B0E34A6F3055}"/>
              </a:ext>
            </a:extLst>
          </p:cNvPr>
          <p:cNvSpPr/>
          <p:nvPr/>
        </p:nvSpPr>
        <p:spPr bwMode="auto">
          <a:xfrm>
            <a:off x="7652139" y="3918340"/>
            <a:ext cx="1100044" cy="295151"/>
          </a:xfrm>
          <a:prstGeom prst="roundRect">
            <a:avLst>
              <a:gd name="adj" fmla="val 11019"/>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40" fontAlgn="base">
              <a:spcBef>
                <a:spcPct val="0"/>
              </a:spcBef>
              <a:spcAft>
                <a:spcPct val="0"/>
              </a:spcAft>
              <a:defRPr/>
            </a:pPr>
            <a:r>
              <a:rPr lang="en-US" sz="1050">
                <a:solidFill>
                  <a:srgbClr val="FFFFFF"/>
                </a:solidFill>
                <a:latin typeface="Tahoma"/>
                <a:ea typeface="Segoe UI" pitchFamily="34" charset="0"/>
                <a:cs typeface="Segoe UI" pitchFamily="34" charset="0"/>
              </a:rPr>
              <a:t>  Physical servers</a:t>
            </a:r>
          </a:p>
        </p:txBody>
      </p:sp>
      <p:pic>
        <p:nvPicPr>
          <p:cNvPr id="63" name="Picture 62">
            <a:extLst>
              <a:ext uri="{FF2B5EF4-FFF2-40B4-BE49-F238E27FC236}">
                <a16:creationId xmlns:a16="http://schemas.microsoft.com/office/drawing/2014/main" id="{AFFD1B4B-C915-4769-8DB3-7C6C518A0D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88033" y="3912383"/>
            <a:ext cx="307995" cy="307995"/>
          </a:xfrm>
          <a:prstGeom prst="rect">
            <a:avLst/>
          </a:prstGeom>
        </p:spPr>
      </p:pic>
      <p:sp>
        <p:nvSpPr>
          <p:cNvPr id="70" name="Isosceles Triangle 69">
            <a:extLst>
              <a:ext uri="{FF2B5EF4-FFF2-40B4-BE49-F238E27FC236}">
                <a16:creationId xmlns:a16="http://schemas.microsoft.com/office/drawing/2014/main" id="{195685D9-AF2A-4F8C-A888-B1A8E5D2DFE8}"/>
              </a:ext>
            </a:extLst>
          </p:cNvPr>
          <p:cNvSpPr/>
          <p:nvPr/>
        </p:nvSpPr>
        <p:spPr bwMode="auto">
          <a:xfrm>
            <a:off x="5517170" y="1307971"/>
            <a:ext cx="2390152" cy="643070"/>
          </a:xfrm>
          <a:prstGeom prst="triangle">
            <a:avLst>
              <a:gd name="adj" fmla="val 50122"/>
            </a:avLst>
          </a:prstGeom>
          <a:gradFill flip="none" rotWithShape="1">
            <a:gsLst>
              <a:gs pos="77000">
                <a:srgbClr val="B7C6C7"/>
              </a:gs>
              <a:gs pos="27000">
                <a:srgbClr val="6A8A8B"/>
              </a:gs>
              <a:gs pos="0">
                <a:srgbClr val="003738"/>
              </a:gs>
              <a:gs pos="100000">
                <a:schemeClr val="bg1">
                  <a:alpha val="44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72" name="Picture 71">
            <a:extLst>
              <a:ext uri="{FF2B5EF4-FFF2-40B4-BE49-F238E27FC236}">
                <a16:creationId xmlns:a16="http://schemas.microsoft.com/office/drawing/2014/main" id="{7D77A7BE-2EF2-4CB9-9235-5855432E58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88383" y="536601"/>
            <a:ext cx="847726" cy="529828"/>
          </a:xfrm>
          <a:prstGeom prst="rect">
            <a:avLst/>
          </a:prstGeom>
        </p:spPr>
      </p:pic>
      <p:sp>
        <p:nvSpPr>
          <p:cNvPr id="77" name="TextBox 76">
            <a:extLst>
              <a:ext uri="{FF2B5EF4-FFF2-40B4-BE49-F238E27FC236}">
                <a16:creationId xmlns:a16="http://schemas.microsoft.com/office/drawing/2014/main" id="{69E36BE1-4276-4E9D-92BC-59403D6FADD7}"/>
              </a:ext>
            </a:extLst>
          </p:cNvPr>
          <p:cNvSpPr txBox="1"/>
          <p:nvPr/>
        </p:nvSpPr>
        <p:spPr>
          <a:xfrm>
            <a:off x="4293340" y="1607498"/>
            <a:ext cx="1922372" cy="646331"/>
          </a:xfrm>
          <a:prstGeom prst="rect">
            <a:avLst/>
          </a:prstGeom>
        </p:spPr>
        <p:txBody>
          <a:bodyPr wrap="square" rtlCol="0" anchor="ctr">
            <a:spAutoFit/>
          </a:bodyPr>
          <a:lstStyle/>
          <a:p>
            <a:pPr defTabSz="914354">
              <a:defRPr/>
            </a:pPr>
            <a:r>
              <a:rPr lang="ko-KR" altLang="en-US" sz="900" dirty="0">
                <a:solidFill>
                  <a:srgbClr val="FFFFFF"/>
                </a:solidFill>
                <a:latin typeface="Tahoma"/>
              </a:rPr>
              <a:t>오프사이트 백업</a:t>
            </a:r>
            <a:r>
              <a:rPr lang="en-US" altLang="ko-KR" sz="900" dirty="0">
                <a:solidFill>
                  <a:srgbClr val="FFFFFF"/>
                </a:solidFill>
                <a:latin typeface="Tahoma"/>
              </a:rPr>
              <a:t>/</a:t>
            </a:r>
            <a:r>
              <a:rPr lang="ko-KR" altLang="en-US" sz="900" dirty="0">
                <a:solidFill>
                  <a:srgbClr val="FFFFFF"/>
                </a:solidFill>
                <a:latin typeface="Tahoma"/>
              </a:rPr>
              <a:t>복제</a:t>
            </a:r>
            <a:br>
              <a:rPr lang="en-US" sz="900" dirty="0">
                <a:solidFill>
                  <a:srgbClr val="FFFFFF"/>
                </a:solidFill>
                <a:latin typeface="Tahoma"/>
              </a:rPr>
            </a:br>
            <a:r>
              <a:rPr lang="en-US" sz="900" dirty="0">
                <a:solidFill>
                  <a:srgbClr val="FFFFFF"/>
                </a:solidFill>
                <a:latin typeface="Tahoma"/>
              </a:rPr>
              <a:t>+ </a:t>
            </a:r>
          </a:p>
          <a:p>
            <a:pPr defTabSz="914354">
              <a:defRPr/>
            </a:pPr>
            <a:r>
              <a:rPr lang="ko-KR" altLang="en-US" sz="900" dirty="0">
                <a:solidFill>
                  <a:srgbClr val="FFFFFF"/>
                </a:solidFill>
                <a:latin typeface="Tahoma"/>
              </a:rPr>
              <a:t>재해복구</a:t>
            </a:r>
            <a:br>
              <a:rPr lang="en-US" sz="900" dirty="0">
                <a:solidFill>
                  <a:srgbClr val="FFFFFF"/>
                </a:solidFill>
                <a:latin typeface="Tahoma"/>
              </a:rPr>
            </a:br>
            <a:r>
              <a:rPr lang="en-US" sz="900" dirty="0">
                <a:solidFill>
                  <a:srgbClr val="FFFFFF"/>
                </a:solidFill>
                <a:latin typeface="Tahoma"/>
              </a:rPr>
              <a:t>failover/failback</a:t>
            </a:r>
          </a:p>
        </p:txBody>
      </p:sp>
      <p:cxnSp>
        <p:nvCxnSpPr>
          <p:cNvPr id="85" name="Straight Arrow Connector 84">
            <a:extLst>
              <a:ext uri="{FF2B5EF4-FFF2-40B4-BE49-F238E27FC236}">
                <a16:creationId xmlns:a16="http://schemas.microsoft.com/office/drawing/2014/main" id="{8F6DF986-F2C3-4DB9-8169-2A9360F605CD}"/>
              </a:ext>
            </a:extLst>
          </p:cNvPr>
          <p:cNvCxnSpPr>
            <a:cxnSpLocks/>
          </p:cNvCxnSpPr>
          <p:nvPr/>
        </p:nvCxnSpPr>
        <p:spPr>
          <a:xfrm flipH="1">
            <a:off x="4389120" y="4071427"/>
            <a:ext cx="220642" cy="0"/>
          </a:xfrm>
          <a:prstGeom prst="straightConnector1">
            <a:avLst/>
          </a:prstGeom>
          <a:ln w="12700">
            <a:solidFill>
              <a:srgbClr val="00B336"/>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8BAA953-E208-4BCB-87C2-925434B79553}"/>
              </a:ext>
            </a:extLst>
          </p:cNvPr>
          <p:cNvCxnSpPr/>
          <p:nvPr/>
        </p:nvCxnSpPr>
        <p:spPr>
          <a:xfrm flipV="1">
            <a:off x="4389120" y="2242627"/>
            <a:ext cx="0" cy="1828800"/>
          </a:xfrm>
          <a:prstGeom prst="line">
            <a:avLst/>
          </a:prstGeom>
          <a:ln w="1270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63790E-E517-4CDC-B732-484E3FC8F5C7}"/>
              </a:ext>
            </a:extLst>
          </p:cNvPr>
          <p:cNvCxnSpPr>
            <a:cxnSpLocks/>
          </p:cNvCxnSpPr>
          <p:nvPr/>
        </p:nvCxnSpPr>
        <p:spPr>
          <a:xfrm>
            <a:off x="4389121" y="2242629"/>
            <a:ext cx="1092638" cy="1"/>
          </a:xfrm>
          <a:prstGeom prst="line">
            <a:avLst/>
          </a:prstGeom>
          <a:ln w="12700">
            <a:solidFill>
              <a:srgbClr val="00B336"/>
            </a:solidFill>
            <a:tailEnd type="arrow" w="med" len="sm"/>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09101903-7540-4FDB-BFA1-DA6474587EE6}"/>
              </a:ext>
            </a:extLst>
          </p:cNvPr>
          <p:cNvSpPr/>
          <p:nvPr/>
        </p:nvSpPr>
        <p:spPr bwMode="auto">
          <a:xfrm>
            <a:off x="7548009" y="658741"/>
            <a:ext cx="936934" cy="359078"/>
          </a:xfrm>
          <a:prstGeom prst="roundRect">
            <a:avLst>
              <a:gd name="adj" fmla="val 11019"/>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40" fontAlgn="base">
              <a:spcBef>
                <a:spcPct val="0"/>
              </a:spcBef>
              <a:spcAft>
                <a:spcPct val="0"/>
              </a:spcAft>
              <a:defRPr/>
            </a:pPr>
            <a:r>
              <a:rPr lang="en-US" sz="900">
                <a:solidFill>
                  <a:srgbClr val="FFFFFF"/>
                </a:solidFill>
                <a:latin typeface="Tahoma"/>
                <a:ea typeface="Segoe UI" pitchFamily="34" charset="0"/>
                <a:cs typeface="Segoe UI" pitchFamily="34" charset="0"/>
              </a:rPr>
              <a:t>     </a:t>
            </a:r>
            <a:r>
              <a:rPr lang="en-US" sz="900">
                <a:solidFill>
                  <a:srgbClr val="FFFFFF"/>
                </a:solidFill>
                <a:latin typeface="Tahoma"/>
              </a:rPr>
              <a:t>Protected </a:t>
            </a:r>
            <a:br>
              <a:rPr lang="en-US" sz="900">
                <a:solidFill>
                  <a:srgbClr val="FFFFFF"/>
                </a:solidFill>
                <a:latin typeface="Tahoma"/>
              </a:rPr>
            </a:br>
            <a:r>
              <a:rPr lang="en-US" sz="900">
                <a:solidFill>
                  <a:srgbClr val="FFFFFF"/>
                </a:solidFill>
                <a:latin typeface="Tahoma"/>
              </a:rPr>
              <a:t>     with Veeam</a:t>
            </a:r>
          </a:p>
        </p:txBody>
      </p:sp>
      <p:pic>
        <p:nvPicPr>
          <p:cNvPr id="98" name="Picture 97">
            <a:extLst>
              <a:ext uri="{FF2B5EF4-FFF2-40B4-BE49-F238E27FC236}">
                <a16:creationId xmlns:a16="http://schemas.microsoft.com/office/drawing/2014/main" id="{E6224661-C40B-4AA1-AC27-9860B8084A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8940" y="654211"/>
            <a:ext cx="371141" cy="371141"/>
          </a:xfrm>
          <a:prstGeom prst="rect">
            <a:avLst/>
          </a:prstGeom>
        </p:spPr>
      </p:pic>
      <p:sp>
        <p:nvSpPr>
          <p:cNvPr id="2" name="Title 1">
            <a:extLst>
              <a:ext uri="{FF2B5EF4-FFF2-40B4-BE49-F238E27FC236}">
                <a16:creationId xmlns:a16="http://schemas.microsoft.com/office/drawing/2014/main" id="{716EC911-C71B-45F9-91DA-9BB711F9B2CE}"/>
              </a:ext>
            </a:extLst>
          </p:cNvPr>
          <p:cNvSpPr>
            <a:spLocks noGrp="1"/>
          </p:cNvSpPr>
          <p:nvPr>
            <p:ph type="title"/>
          </p:nvPr>
        </p:nvSpPr>
        <p:spPr>
          <a:xfrm>
            <a:off x="389436" y="171451"/>
            <a:ext cx="8363938" cy="507831"/>
          </a:xfrm>
        </p:spPr>
        <p:txBody>
          <a:bodyPr/>
          <a:lstStyle/>
          <a:p>
            <a:r>
              <a:rPr lang="en-GB" sz="3300" dirty="0"/>
              <a:t>Veeam Service Provider Console</a:t>
            </a:r>
          </a:p>
        </p:txBody>
      </p:sp>
      <p:sp>
        <p:nvSpPr>
          <p:cNvPr id="37" name="Text Placeholder 4">
            <a:extLst>
              <a:ext uri="{FF2B5EF4-FFF2-40B4-BE49-F238E27FC236}">
                <a16:creationId xmlns:a16="http://schemas.microsoft.com/office/drawing/2014/main" id="{DD867180-6C93-4E4F-ADC9-D1C914241089}"/>
              </a:ext>
            </a:extLst>
          </p:cNvPr>
          <p:cNvSpPr>
            <a:spLocks noGrp="1"/>
          </p:cNvSpPr>
          <p:nvPr>
            <p:ph type="body" sz="quarter" idx="11"/>
          </p:nvPr>
        </p:nvSpPr>
        <p:spPr>
          <a:xfrm>
            <a:off x="388939" y="1020764"/>
            <a:ext cx="3904401" cy="1215717"/>
          </a:xfrm>
        </p:spPr>
        <p:txBody>
          <a:bodyPr/>
          <a:lstStyle/>
          <a:p>
            <a:pPr>
              <a:spcBef>
                <a:spcPct val="0"/>
              </a:spcBef>
              <a:buSzTx/>
              <a:defRPr/>
            </a:pPr>
            <a:br>
              <a:rPr lang="en-US" sz="1800" dirty="0">
                <a:ln w="3175">
                  <a:noFill/>
                </a:ln>
                <a:solidFill>
                  <a:srgbClr val="FFFFFF"/>
                </a:solidFill>
                <a:cs typeface="Tahoma" panose="020B0604030504040204" pitchFamily="34" charset="0"/>
              </a:rPr>
            </a:br>
            <a:r>
              <a:rPr lang="en-US" sz="2000" dirty="0">
                <a:ln w="3175">
                  <a:noFill/>
                </a:ln>
                <a:solidFill>
                  <a:srgbClr val="92EC1F"/>
                </a:solidFill>
                <a:cs typeface="Tahoma" panose="020B0604030504040204" pitchFamily="34" charset="0"/>
              </a:rPr>
              <a:t>FREE </a:t>
            </a:r>
            <a:r>
              <a:rPr lang="en-US" sz="2000" dirty="0">
                <a:ln w="3175">
                  <a:noFill/>
                </a:ln>
                <a:solidFill>
                  <a:schemeClr val="bg2"/>
                </a:solidFill>
                <a:cs typeface="Tahoma" panose="020B0604030504040204" pitchFamily="34" charset="0"/>
              </a:rPr>
              <a:t>Veeam Service Provider Console</a:t>
            </a:r>
            <a:endParaRPr lang="en-US" sz="1400" dirty="0">
              <a:ln w="3175">
                <a:noFill/>
              </a:ln>
              <a:solidFill>
                <a:schemeClr val="bg2"/>
              </a:solidFill>
              <a:cs typeface="Tahoma" panose="020B0604030504040204" pitchFamily="34" charset="0"/>
            </a:endParaRPr>
          </a:p>
          <a:p>
            <a:endParaRPr lang="en-GB" dirty="0"/>
          </a:p>
        </p:txBody>
      </p:sp>
      <p:pic>
        <p:nvPicPr>
          <p:cNvPr id="42" name="Picture 41">
            <a:extLst>
              <a:ext uri="{FF2B5EF4-FFF2-40B4-BE49-F238E27FC236}">
                <a16:creationId xmlns:a16="http://schemas.microsoft.com/office/drawing/2014/main" id="{6617E9ED-DE77-4DF2-A635-A4116DD2DC17}"/>
              </a:ext>
            </a:extLst>
          </p:cNvPr>
          <p:cNvPicPr>
            <a:picLocks noChangeAspect="1"/>
          </p:cNvPicPr>
          <p:nvPr/>
        </p:nvPicPr>
        <p:blipFill>
          <a:blip r:embed="rId6"/>
          <a:stretch>
            <a:fillRect/>
          </a:stretch>
        </p:blipFill>
        <p:spPr>
          <a:xfrm>
            <a:off x="379496" y="1307971"/>
            <a:ext cx="3919807" cy="4252331"/>
          </a:xfrm>
          <a:prstGeom prst="rect">
            <a:avLst/>
          </a:prstGeom>
        </p:spPr>
      </p:pic>
      <p:pic>
        <p:nvPicPr>
          <p:cNvPr id="29" name="Picture 47">
            <a:extLst>
              <a:ext uri="{FF2B5EF4-FFF2-40B4-BE49-F238E27FC236}">
                <a16:creationId xmlns:a16="http://schemas.microsoft.com/office/drawing/2014/main" id="{7D7FE76A-BAC0-4448-A60A-BA881D8551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7391" y="4303090"/>
            <a:ext cx="307995" cy="307995"/>
          </a:xfrm>
          <a:prstGeom prst="rect">
            <a:avLst/>
          </a:prstGeom>
        </p:spPr>
      </p:pic>
      <p:sp>
        <p:nvSpPr>
          <p:cNvPr id="30" name="Rectangle: Rounded Corners 29">
            <a:extLst>
              <a:ext uri="{FF2B5EF4-FFF2-40B4-BE49-F238E27FC236}">
                <a16:creationId xmlns:a16="http://schemas.microsoft.com/office/drawing/2014/main" id="{F5A07FB0-881B-4ABD-912E-1B646587DD17}"/>
              </a:ext>
            </a:extLst>
          </p:cNvPr>
          <p:cNvSpPr/>
          <p:nvPr/>
        </p:nvSpPr>
        <p:spPr bwMode="auto">
          <a:xfrm>
            <a:off x="4915039" y="4289166"/>
            <a:ext cx="1030811" cy="295151"/>
          </a:xfrm>
          <a:prstGeom prst="roundRect">
            <a:avLst>
              <a:gd name="adj" fmla="val 11019"/>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85540" fontAlgn="base">
              <a:spcBef>
                <a:spcPct val="0"/>
              </a:spcBef>
              <a:spcAft>
                <a:spcPct val="0"/>
              </a:spcAft>
              <a:defRPr/>
            </a:pPr>
            <a:r>
              <a:rPr lang="en-US" sz="1050" dirty="0">
                <a:solidFill>
                  <a:srgbClr val="FFFFFF"/>
                </a:solidFill>
                <a:latin typeface="Tahoma"/>
                <a:ea typeface="Segoe UI" pitchFamily="34" charset="0"/>
                <a:cs typeface="Segoe UI" pitchFamily="34" charset="0"/>
              </a:rPr>
              <a:t>  NAS </a:t>
            </a:r>
          </a:p>
        </p:txBody>
      </p:sp>
    </p:spTree>
    <p:extLst>
      <p:ext uri="{BB962C8B-B14F-4D97-AF65-F5344CB8AC3E}">
        <p14:creationId xmlns:p14="http://schemas.microsoft.com/office/powerpoint/2010/main" val="1965385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5F551-2157-4A83-B782-ABB5F4AB1BD6}"/>
              </a:ext>
            </a:extLst>
          </p:cNvPr>
          <p:cNvSpPr>
            <a:spLocks noGrp="1"/>
          </p:cNvSpPr>
          <p:nvPr>
            <p:ph type="title"/>
          </p:nvPr>
        </p:nvSpPr>
        <p:spPr/>
        <p:txBody>
          <a:bodyPr/>
          <a:lstStyle/>
          <a:p>
            <a:r>
              <a:rPr lang="en-GB" dirty="0"/>
              <a:t>FREE Veeam Service Provider Console</a:t>
            </a:r>
          </a:p>
        </p:txBody>
      </p:sp>
      <p:sp>
        <p:nvSpPr>
          <p:cNvPr id="5" name="Text Placeholder 4">
            <a:extLst>
              <a:ext uri="{FF2B5EF4-FFF2-40B4-BE49-F238E27FC236}">
                <a16:creationId xmlns:a16="http://schemas.microsoft.com/office/drawing/2014/main" id="{1C6671A4-B566-4AC9-86FE-0EF3D4D5432E}"/>
              </a:ext>
            </a:extLst>
          </p:cNvPr>
          <p:cNvSpPr>
            <a:spLocks noGrp="1"/>
          </p:cNvSpPr>
          <p:nvPr>
            <p:ph type="body" sz="quarter" idx="11"/>
          </p:nvPr>
        </p:nvSpPr>
        <p:spPr>
          <a:xfrm>
            <a:off x="389336" y="1021557"/>
            <a:ext cx="4335065" cy="907941"/>
          </a:xfrm>
        </p:spPr>
        <p:txBody>
          <a:bodyPr/>
          <a:lstStyle/>
          <a:p>
            <a:pPr>
              <a:spcBef>
                <a:spcPct val="0"/>
              </a:spcBef>
              <a:buSzTx/>
              <a:defRPr/>
            </a:pPr>
            <a:r>
              <a:rPr lang="ko-KR" altLang="en-US" sz="1800" dirty="0">
                <a:ln w="3175">
                  <a:noFill/>
                </a:ln>
                <a:solidFill>
                  <a:srgbClr val="FFFFFF"/>
                </a:solidFill>
                <a:cs typeface="Tahoma" panose="020B0604030504040204" pitchFamily="34" charset="0"/>
              </a:rPr>
              <a:t>손쉬운 백업 관리</a:t>
            </a:r>
            <a:br>
              <a:rPr lang="en-US" sz="1800" dirty="0">
                <a:ln w="3175">
                  <a:noFill/>
                </a:ln>
                <a:solidFill>
                  <a:srgbClr val="FFFFFF"/>
                </a:solidFill>
                <a:cs typeface="Tahoma" panose="020B0604030504040204" pitchFamily="34" charset="0"/>
              </a:rPr>
            </a:br>
            <a:r>
              <a:rPr lang="en-US" sz="2000" dirty="0">
                <a:ln w="3175">
                  <a:noFill/>
                </a:ln>
                <a:solidFill>
                  <a:srgbClr val="92EC1F"/>
                </a:solidFill>
                <a:cs typeface="Tahoma" panose="020B0604030504040204" pitchFamily="34" charset="0"/>
              </a:rPr>
              <a:t>Veeam Service Provider Console</a:t>
            </a:r>
            <a:endParaRPr lang="en-US" sz="1400" dirty="0">
              <a:ln w="3175">
                <a:noFill/>
              </a:ln>
              <a:solidFill>
                <a:srgbClr val="93EB20"/>
              </a:solidFill>
              <a:cs typeface="Tahoma" panose="020B0604030504040204" pitchFamily="34" charset="0"/>
            </a:endParaRPr>
          </a:p>
          <a:p>
            <a:endParaRPr lang="en-GB" dirty="0"/>
          </a:p>
        </p:txBody>
      </p:sp>
      <p:sp>
        <p:nvSpPr>
          <p:cNvPr id="52" name="TextBox 51"/>
          <p:cNvSpPr txBox="1"/>
          <p:nvPr/>
        </p:nvSpPr>
        <p:spPr>
          <a:xfrm>
            <a:off x="5551302" y="931378"/>
            <a:ext cx="3145973" cy="523220"/>
          </a:xfrm>
          <a:prstGeom prst="rect">
            <a:avLst/>
          </a:prstGeom>
          <a:noFill/>
        </p:spPr>
        <p:txBody>
          <a:bodyPr wrap="square" rtlCol="0">
            <a:spAutoFit/>
          </a:bodyPr>
          <a:lstStyle/>
          <a:p>
            <a:pPr defTabSz="685783">
              <a:defRPr/>
            </a:pPr>
            <a:r>
              <a:rPr lang="ko-KR" altLang="en-US" sz="1400" dirty="0">
                <a:solidFill>
                  <a:srgbClr val="FFFFFF"/>
                </a:solidFill>
              </a:rPr>
              <a:t>설정</a:t>
            </a:r>
            <a:endParaRPr lang="en-US" altLang="ko-KR" sz="1400" dirty="0">
              <a:solidFill>
                <a:srgbClr val="FFFFFF"/>
              </a:solidFill>
              <a:latin typeface="Tahoma"/>
            </a:endParaRPr>
          </a:p>
          <a:p>
            <a:pPr defTabSz="685783">
              <a:defRPr/>
            </a:pPr>
            <a:r>
              <a:rPr lang="ko-KR" altLang="en-US" sz="1400" dirty="0">
                <a:solidFill>
                  <a:srgbClr val="FFFFFF"/>
                </a:solidFill>
                <a:latin typeface="Tahoma"/>
              </a:rPr>
              <a:t>간소화</a:t>
            </a:r>
            <a:endParaRPr lang="en-US" sz="1400" dirty="0">
              <a:solidFill>
                <a:srgbClr val="FFFFFF"/>
              </a:solidFill>
              <a:latin typeface="Tahoma"/>
            </a:endParaRPr>
          </a:p>
        </p:txBody>
      </p:sp>
      <p:pic>
        <p:nvPicPr>
          <p:cNvPr id="15" name="Picture 1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869569" y="962866"/>
            <a:ext cx="452700" cy="460245"/>
          </a:xfrm>
          <a:prstGeom prst="rect">
            <a:avLst/>
          </a:prstGeom>
        </p:spPr>
      </p:pic>
      <p:sp>
        <p:nvSpPr>
          <p:cNvPr id="29" name="TextBox 28"/>
          <p:cNvSpPr txBox="1"/>
          <p:nvPr/>
        </p:nvSpPr>
        <p:spPr>
          <a:xfrm>
            <a:off x="5575349" y="3839305"/>
            <a:ext cx="2327881" cy="307777"/>
          </a:xfrm>
          <a:prstGeom prst="rect">
            <a:avLst/>
          </a:prstGeom>
          <a:noFill/>
        </p:spPr>
        <p:txBody>
          <a:bodyPr wrap="none" rtlCol="0">
            <a:spAutoFit/>
          </a:bodyPr>
          <a:lstStyle/>
          <a:p>
            <a:pPr defTabSz="685783">
              <a:defRPr/>
            </a:pPr>
            <a:r>
              <a:rPr lang="ko-KR" altLang="en-US" sz="1400" dirty="0">
                <a:solidFill>
                  <a:srgbClr val="FFFFFF"/>
                </a:solidFill>
                <a:latin typeface="Tahoma"/>
              </a:rPr>
              <a:t>단일 솔루션으로 </a:t>
            </a:r>
            <a:r>
              <a:rPr lang="ko-KR" altLang="en-US" sz="1400">
                <a:solidFill>
                  <a:srgbClr val="FFFFFF"/>
                </a:solidFill>
                <a:latin typeface="Tahoma"/>
              </a:rPr>
              <a:t>전체 적용</a:t>
            </a:r>
            <a:endParaRPr lang="en-US" sz="1400" dirty="0">
              <a:solidFill>
                <a:srgbClr val="FFFFFF"/>
              </a:solidFill>
              <a:latin typeface="Tahoma"/>
            </a:endParaRPr>
          </a:p>
        </p:txBody>
      </p:sp>
      <p:pic>
        <p:nvPicPr>
          <p:cNvPr id="16" name="Picture 1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863851" y="3757944"/>
            <a:ext cx="458419" cy="466059"/>
          </a:xfrm>
          <a:prstGeom prst="rect">
            <a:avLst/>
          </a:prstGeom>
        </p:spPr>
      </p:pic>
      <p:sp>
        <p:nvSpPr>
          <p:cNvPr id="27" name="TextBox 26"/>
          <p:cNvSpPr txBox="1"/>
          <p:nvPr/>
        </p:nvSpPr>
        <p:spPr>
          <a:xfrm>
            <a:off x="5555056" y="1614887"/>
            <a:ext cx="1968809" cy="523220"/>
          </a:xfrm>
          <a:prstGeom prst="rect">
            <a:avLst/>
          </a:prstGeom>
          <a:noFill/>
        </p:spPr>
        <p:txBody>
          <a:bodyPr wrap="none" rtlCol="0">
            <a:spAutoFit/>
          </a:bodyPr>
          <a:lstStyle/>
          <a:p>
            <a:pPr defTabSz="685783">
              <a:defRPr/>
            </a:pPr>
            <a:r>
              <a:rPr lang="ko-KR" altLang="en-US" sz="1400" dirty="0">
                <a:solidFill>
                  <a:srgbClr val="FFFFFF"/>
                </a:solidFill>
              </a:rPr>
              <a:t>고객사 빌링을 포함한</a:t>
            </a:r>
            <a:endParaRPr lang="en-US" altLang="ko-KR" sz="1400" dirty="0">
              <a:solidFill>
                <a:srgbClr val="FFFFFF"/>
              </a:solidFill>
            </a:endParaRPr>
          </a:p>
          <a:p>
            <a:pPr defTabSz="685783">
              <a:defRPr/>
            </a:pPr>
            <a:r>
              <a:rPr lang="ko-KR" altLang="en-US" sz="1400" dirty="0">
                <a:solidFill>
                  <a:srgbClr val="FFFFFF"/>
                </a:solidFill>
                <a:latin typeface="Tahoma"/>
              </a:rPr>
              <a:t>원격 모니터링 및 관리</a:t>
            </a:r>
            <a:endParaRPr lang="en-US" sz="1400" dirty="0">
              <a:solidFill>
                <a:srgbClr val="FFFFFF"/>
              </a:solidFill>
              <a:latin typeface="Tahoma"/>
            </a:endParaRPr>
          </a:p>
        </p:txBody>
      </p:sp>
      <p:pic>
        <p:nvPicPr>
          <p:cNvPr id="19" name="Picture 1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873727" y="1634947"/>
            <a:ext cx="452700" cy="460245"/>
          </a:xfrm>
          <a:prstGeom prst="rect">
            <a:avLst/>
          </a:prstGeom>
        </p:spPr>
      </p:pic>
      <p:sp>
        <p:nvSpPr>
          <p:cNvPr id="33" name="TextBox 32"/>
          <p:cNvSpPr txBox="1"/>
          <p:nvPr/>
        </p:nvSpPr>
        <p:spPr>
          <a:xfrm>
            <a:off x="5575349" y="2402114"/>
            <a:ext cx="2743059" cy="307777"/>
          </a:xfrm>
          <a:prstGeom prst="rect">
            <a:avLst/>
          </a:prstGeom>
          <a:noFill/>
        </p:spPr>
        <p:txBody>
          <a:bodyPr wrap="none" rtlCol="0">
            <a:spAutoFit/>
          </a:bodyPr>
          <a:lstStyle/>
          <a:p>
            <a:pPr defTabSz="685783">
              <a:defRPr/>
            </a:pPr>
            <a:r>
              <a:rPr lang="ko-KR" altLang="en-US" sz="1400" dirty="0">
                <a:solidFill>
                  <a:srgbClr val="FFFFFF"/>
                </a:solidFill>
                <a:latin typeface="Tahoma"/>
              </a:rPr>
              <a:t>제조사에 현재 자동 사용량 보고</a:t>
            </a:r>
            <a:endParaRPr lang="en-US" sz="1400" dirty="0">
              <a:solidFill>
                <a:srgbClr val="FFFFFF"/>
              </a:solidFill>
              <a:latin typeface="Tahoma"/>
            </a:endParaRPr>
          </a:p>
        </p:txBody>
      </p:sp>
      <p:pic>
        <p:nvPicPr>
          <p:cNvPr id="21" name="Picture 20"/>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4878808" y="2306955"/>
            <a:ext cx="458069" cy="465704"/>
          </a:xfrm>
          <a:prstGeom prst="rect">
            <a:avLst/>
          </a:prstGeom>
        </p:spPr>
      </p:pic>
      <p:sp>
        <p:nvSpPr>
          <p:cNvPr id="28" name="TextBox 27"/>
          <p:cNvSpPr txBox="1"/>
          <p:nvPr/>
        </p:nvSpPr>
        <p:spPr>
          <a:xfrm>
            <a:off x="5575349" y="4305104"/>
            <a:ext cx="1138453" cy="523220"/>
          </a:xfrm>
          <a:prstGeom prst="rect">
            <a:avLst/>
          </a:prstGeom>
          <a:noFill/>
        </p:spPr>
        <p:txBody>
          <a:bodyPr wrap="none" rtlCol="0">
            <a:spAutoFit/>
          </a:bodyPr>
          <a:lstStyle/>
          <a:p>
            <a:pPr defTabSz="685783">
              <a:defRPr/>
            </a:pPr>
            <a:r>
              <a:rPr lang="ko-KR" altLang="en-US" sz="1400" dirty="0">
                <a:solidFill>
                  <a:srgbClr val="FFFFFF"/>
                </a:solidFill>
              </a:rPr>
              <a:t>다중 </a:t>
            </a:r>
            <a:r>
              <a:rPr lang="ko-KR" altLang="en-US" sz="1400" dirty="0" err="1">
                <a:solidFill>
                  <a:srgbClr val="FFFFFF"/>
                </a:solidFill>
              </a:rPr>
              <a:t>테넌트</a:t>
            </a:r>
            <a:endParaRPr lang="ko-KR" altLang="en-US" sz="1400" dirty="0">
              <a:solidFill>
                <a:srgbClr val="FFFFFF"/>
              </a:solidFill>
            </a:endParaRPr>
          </a:p>
          <a:p>
            <a:pPr defTabSz="685783">
              <a:defRPr/>
            </a:pPr>
            <a:r>
              <a:rPr lang="ko-KR" altLang="en-US" sz="1400" dirty="0">
                <a:solidFill>
                  <a:srgbClr val="FFFFFF"/>
                </a:solidFill>
              </a:rPr>
              <a:t>셀프 서비스</a:t>
            </a:r>
            <a:endParaRPr lang="en-US" sz="1400" dirty="0">
              <a:solidFill>
                <a:srgbClr val="FFFFFF"/>
              </a:solidFill>
              <a:latin typeface="Tahoma"/>
            </a:endParaRPr>
          </a:p>
        </p:txBody>
      </p:sp>
      <p:pic>
        <p:nvPicPr>
          <p:cNvPr id="23" name="Picture 2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880149" y="4305104"/>
            <a:ext cx="456728" cy="464340"/>
          </a:xfrm>
          <a:prstGeom prst="rect">
            <a:avLst/>
          </a:prstGeom>
        </p:spPr>
      </p:pic>
      <p:sp>
        <p:nvSpPr>
          <p:cNvPr id="30" name="TextBox 29">
            <a:extLst>
              <a:ext uri="{FF2B5EF4-FFF2-40B4-BE49-F238E27FC236}">
                <a16:creationId xmlns:a16="http://schemas.microsoft.com/office/drawing/2014/main" id="{A61C1F92-841E-C640-BEF8-3E312751EAB9}"/>
              </a:ext>
            </a:extLst>
          </p:cNvPr>
          <p:cNvSpPr txBox="1"/>
          <p:nvPr/>
        </p:nvSpPr>
        <p:spPr>
          <a:xfrm>
            <a:off x="5575349" y="3006876"/>
            <a:ext cx="2934521" cy="523220"/>
          </a:xfrm>
          <a:prstGeom prst="rect">
            <a:avLst/>
          </a:prstGeom>
          <a:noFill/>
        </p:spPr>
        <p:txBody>
          <a:bodyPr wrap="none" rtlCol="0">
            <a:spAutoFit/>
          </a:bodyPr>
          <a:lstStyle/>
          <a:p>
            <a:pPr defTabSz="685783">
              <a:defRPr/>
            </a:pPr>
            <a:r>
              <a:rPr lang="en-US" sz="1400" dirty="0">
                <a:solidFill>
                  <a:srgbClr val="FFFFFF"/>
                </a:solidFill>
                <a:latin typeface="Tahoma"/>
              </a:rPr>
              <a:t>ConnectWise Manage </a:t>
            </a:r>
            <a:r>
              <a:rPr lang="ko-KR" altLang="en-US" sz="1400" dirty="0">
                <a:solidFill>
                  <a:srgbClr val="FFFFFF"/>
                </a:solidFill>
                <a:latin typeface="Tahoma"/>
              </a:rPr>
              <a:t>및 </a:t>
            </a:r>
            <a:r>
              <a:rPr lang="en-US" sz="1400" dirty="0">
                <a:solidFill>
                  <a:srgbClr val="FFFFFF"/>
                </a:solidFill>
                <a:latin typeface="Tahoma"/>
              </a:rPr>
              <a:t>Automate</a:t>
            </a:r>
          </a:p>
          <a:p>
            <a:pPr defTabSz="685783">
              <a:defRPr/>
            </a:pPr>
            <a:r>
              <a:rPr lang="ko-KR" altLang="en-US" sz="1400" dirty="0">
                <a:solidFill>
                  <a:srgbClr val="FFFFFF"/>
                </a:solidFill>
                <a:latin typeface="Tahoma"/>
              </a:rPr>
              <a:t>와 통합</a:t>
            </a:r>
            <a:endParaRPr lang="en-US" sz="1400" dirty="0">
              <a:solidFill>
                <a:srgbClr val="FFFFFF"/>
              </a:solidFill>
              <a:latin typeface="Tahoma"/>
            </a:endParaRPr>
          </a:p>
        </p:txBody>
      </p:sp>
      <p:pic>
        <p:nvPicPr>
          <p:cNvPr id="26" name="Graphic 25">
            <a:extLst>
              <a:ext uri="{FF2B5EF4-FFF2-40B4-BE49-F238E27FC236}">
                <a16:creationId xmlns:a16="http://schemas.microsoft.com/office/drawing/2014/main" id="{376E4A84-8D96-464D-B2F5-E5E7D4D834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8807" y="3060282"/>
            <a:ext cx="460245" cy="460245"/>
          </a:xfrm>
          <a:prstGeom prst="rect">
            <a:avLst/>
          </a:prstGeom>
        </p:spPr>
      </p:pic>
      <p:pic>
        <p:nvPicPr>
          <p:cNvPr id="25" name="Picture 24">
            <a:extLst>
              <a:ext uri="{FF2B5EF4-FFF2-40B4-BE49-F238E27FC236}">
                <a16:creationId xmlns:a16="http://schemas.microsoft.com/office/drawing/2014/main" id="{8E4374CA-0E12-4C7C-AFFE-D88149428362}"/>
              </a:ext>
            </a:extLst>
          </p:cNvPr>
          <p:cNvPicPr>
            <a:picLocks noChangeAspect="1"/>
          </p:cNvPicPr>
          <p:nvPr/>
        </p:nvPicPr>
        <p:blipFill>
          <a:blip r:embed="rId10"/>
          <a:stretch>
            <a:fillRect/>
          </a:stretch>
        </p:blipFill>
        <p:spPr>
          <a:xfrm>
            <a:off x="389336" y="1380943"/>
            <a:ext cx="3919807" cy="4252331"/>
          </a:xfrm>
          <a:prstGeom prst="rect">
            <a:avLst/>
          </a:prstGeom>
        </p:spPr>
      </p:pic>
    </p:spTree>
    <p:extLst>
      <p:ext uri="{BB962C8B-B14F-4D97-AF65-F5344CB8AC3E}">
        <p14:creationId xmlns:p14="http://schemas.microsoft.com/office/powerpoint/2010/main" val="20248552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E2AE20-AC80-4B5C-BAEC-E334150E12F2}"/>
              </a:ext>
            </a:extLst>
          </p:cNvPr>
          <p:cNvSpPr txBox="1"/>
          <p:nvPr/>
        </p:nvSpPr>
        <p:spPr>
          <a:xfrm>
            <a:off x="324000" y="3677574"/>
            <a:ext cx="2079174" cy="553998"/>
          </a:xfrm>
          <a:prstGeom prst="rect">
            <a:avLst/>
          </a:prstGeom>
        </p:spPr>
        <p:txBody>
          <a:bodyPr wrap="square" rtlCol="0" anchor="t">
            <a:spAutoFit/>
          </a:bodyPr>
          <a:lstStyle/>
          <a:p>
            <a:pPr algn="ctr" defTabSz="685783">
              <a:defRPr/>
            </a:pPr>
            <a:r>
              <a:rPr lang="ko-KR" altLang="en-US" sz="1500" dirty="0">
                <a:solidFill>
                  <a:srgbClr val="FFFFFF"/>
                </a:solidFill>
              </a:rPr>
              <a:t>한 곳에서 모든 채널 공동 작업</a:t>
            </a:r>
            <a:endParaRPr lang="en-US" sz="1500" dirty="0">
              <a:solidFill>
                <a:srgbClr val="000000">
                  <a:lumMod val="75000"/>
                  <a:lumOff val="25000"/>
                </a:srgbClr>
              </a:solidFill>
              <a:latin typeface="Tahoma"/>
            </a:endParaRPr>
          </a:p>
        </p:txBody>
      </p:sp>
      <p:sp>
        <p:nvSpPr>
          <p:cNvPr id="4" name="TextBox 3">
            <a:extLst>
              <a:ext uri="{FF2B5EF4-FFF2-40B4-BE49-F238E27FC236}">
                <a16:creationId xmlns:a16="http://schemas.microsoft.com/office/drawing/2014/main" id="{CCF44C4F-99EB-45E9-BD12-B919356C575E}"/>
              </a:ext>
            </a:extLst>
          </p:cNvPr>
          <p:cNvSpPr txBox="1"/>
          <p:nvPr/>
        </p:nvSpPr>
        <p:spPr>
          <a:xfrm>
            <a:off x="2408514" y="3677574"/>
            <a:ext cx="2079174" cy="553998"/>
          </a:xfrm>
          <a:prstGeom prst="rect">
            <a:avLst/>
          </a:prstGeom>
        </p:spPr>
        <p:txBody>
          <a:bodyPr wrap="square" rtlCol="0" anchor="t">
            <a:spAutoFit/>
          </a:bodyPr>
          <a:lstStyle/>
          <a:p>
            <a:pPr algn="ctr" defTabSz="685783">
              <a:defRPr/>
            </a:pPr>
            <a:r>
              <a:rPr lang="ko-KR" altLang="en-US" sz="1500" dirty="0">
                <a:solidFill>
                  <a:srgbClr val="FFFFFF"/>
                </a:solidFill>
              </a:rPr>
              <a:t>추가 관리를 위한 손쉬운 확장</a:t>
            </a:r>
            <a:r>
              <a:rPr lang="en-US" altLang="ko-KR" sz="1500" dirty="0">
                <a:solidFill>
                  <a:srgbClr val="FFFFFF"/>
                </a:solidFill>
              </a:rPr>
              <a:t>…</a:t>
            </a:r>
            <a:endParaRPr lang="en-US" sz="1500" dirty="0">
              <a:solidFill>
                <a:srgbClr val="000000">
                  <a:lumMod val="75000"/>
                  <a:lumOff val="25000"/>
                </a:srgbClr>
              </a:solidFill>
              <a:latin typeface="Tahoma"/>
            </a:endParaRPr>
          </a:p>
        </p:txBody>
      </p:sp>
      <p:sp>
        <p:nvSpPr>
          <p:cNvPr id="5" name="TextBox 4">
            <a:extLst>
              <a:ext uri="{FF2B5EF4-FFF2-40B4-BE49-F238E27FC236}">
                <a16:creationId xmlns:a16="http://schemas.microsoft.com/office/drawing/2014/main" id="{1E517A5C-2629-4C1D-9795-6EA174EF5DB1}"/>
              </a:ext>
            </a:extLst>
          </p:cNvPr>
          <p:cNvSpPr txBox="1"/>
          <p:nvPr/>
        </p:nvSpPr>
        <p:spPr>
          <a:xfrm>
            <a:off x="4487688" y="3677574"/>
            <a:ext cx="2079174" cy="784830"/>
          </a:xfrm>
          <a:prstGeom prst="rect">
            <a:avLst/>
          </a:prstGeom>
        </p:spPr>
        <p:txBody>
          <a:bodyPr wrap="square" rtlCol="0" anchor="t">
            <a:spAutoFit/>
          </a:bodyPr>
          <a:lstStyle/>
          <a:p>
            <a:pPr algn="ctr" defTabSz="685783">
              <a:defRPr/>
            </a:pPr>
            <a:r>
              <a:rPr lang="en-US" altLang="ko-KR" sz="1500" dirty="0">
                <a:solidFill>
                  <a:srgbClr val="FFFFFF"/>
                </a:solidFill>
              </a:rPr>
              <a:t>Veeam </a:t>
            </a:r>
            <a:r>
              <a:rPr lang="ko-KR" altLang="en-US" sz="1500" dirty="0">
                <a:solidFill>
                  <a:srgbClr val="FFFFFF"/>
                </a:solidFill>
              </a:rPr>
              <a:t>라이선스 및 사용 보고서를 포인트 별로 집계</a:t>
            </a:r>
            <a:endParaRPr lang="en-US" sz="1500" dirty="0">
              <a:solidFill>
                <a:srgbClr val="93EB20"/>
              </a:solidFill>
              <a:latin typeface="Tahoma"/>
            </a:endParaRPr>
          </a:p>
        </p:txBody>
      </p:sp>
      <p:sp>
        <p:nvSpPr>
          <p:cNvPr id="6" name="TextBox 5">
            <a:extLst>
              <a:ext uri="{FF2B5EF4-FFF2-40B4-BE49-F238E27FC236}">
                <a16:creationId xmlns:a16="http://schemas.microsoft.com/office/drawing/2014/main" id="{AB957EC3-75D3-42C7-9B78-C9E6F244C85D}"/>
              </a:ext>
            </a:extLst>
          </p:cNvPr>
          <p:cNvSpPr txBox="1"/>
          <p:nvPr/>
        </p:nvSpPr>
        <p:spPr>
          <a:xfrm>
            <a:off x="6566862" y="3677573"/>
            <a:ext cx="2079174" cy="553998"/>
          </a:xfrm>
          <a:prstGeom prst="rect">
            <a:avLst/>
          </a:prstGeom>
        </p:spPr>
        <p:txBody>
          <a:bodyPr wrap="square" rtlCol="0" anchor="t">
            <a:spAutoFit/>
          </a:bodyPr>
          <a:lstStyle/>
          <a:p>
            <a:pPr algn="ctr" defTabSz="685783">
              <a:defRPr/>
            </a:pPr>
            <a:r>
              <a:rPr lang="en-US" altLang="ko-KR" sz="1500" dirty="0">
                <a:solidFill>
                  <a:srgbClr val="FFFFFF"/>
                </a:solidFill>
              </a:rPr>
              <a:t>RESTful API</a:t>
            </a:r>
            <a:r>
              <a:rPr lang="ko-KR" altLang="en-US" sz="1500" dirty="0">
                <a:solidFill>
                  <a:srgbClr val="FFFFFF"/>
                </a:solidFill>
              </a:rPr>
              <a:t>로 서비스 스택 자동화</a:t>
            </a:r>
            <a:endParaRPr lang="en-US" sz="1500" dirty="0">
              <a:solidFill>
                <a:srgbClr val="000000">
                  <a:lumMod val="75000"/>
                  <a:lumOff val="25000"/>
                </a:srgbClr>
              </a:solidFill>
              <a:latin typeface="Tahoma"/>
            </a:endParaRPr>
          </a:p>
        </p:txBody>
      </p:sp>
      <p:sp>
        <p:nvSpPr>
          <p:cNvPr id="8" name="Title 7">
            <a:extLst>
              <a:ext uri="{FF2B5EF4-FFF2-40B4-BE49-F238E27FC236}">
                <a16:creationId xmlns:a16="http://schemas.microsoft.com/office/drawing/2014/main" id="{EE022420-0FA9-4322-B757-D0B34F9E51FB}"/>
              </a:ext>
            </a:extLst>
          </p:cNvPr>
          <p:cNvSpPr>
            <a:spLocks noGrp="1"/>
          </p:cNvSpPr>
          <p:nvPr>
            <p:ph type="title"/>
          </p:nvPr>
        </p:nvSpPr>
        <p:spPr/>
        <p:txBody>
          <a:bodyPr/>
          <a:lstStyle/>
          <a:p>
            <a:r>
              <a:rPr lang="en-US" dirty="0"/>
              <a:t>Veeam Service Provider Console</a:t>
            </a:r>
          </a:p>
        </p:txBody>
      </p:sp>
      <p:pic>
        <p:nvPicPr>
          <p:cNvPr id="2" name="Graphic 1">
            <a:extLst>
              <a:ext uri="{FF2B5EF4-FFF2-40B4-BE49-F238E27FC236}">
                <a16:creationId xmlns:a16="http://schemas.microsoft.com/office/drawing/2014/main" id="{6FF5A518-5A51-450F-996A-4C3AA3F6C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271" y="2435417"/>
            <a:ext cx="954633" cy="1140256"/>
          </a:xfrm>
          <a:prstGeom prst="rect">
            <a:avLst/>
          </a:prstGeom>
        </p:spPr>
      </p:pic>
      <p:pic>
        <p:nvPicPr>
          <p:cNvPr id="7" name="Graphic 6">
            <a:extLst>
              <a:ext uri="{FF2B5EF4-FFF2-40B4-BE49-F238E27FC236}">
                <a16:creationId xmlns:a16="http://schemas.microsoft.com/office/drawing/2014/main" id="{F41161D4-A2DD-479A-8086-D950DE1A06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51507" y="2418270"/>
            <a:ext cx="885330" cy="1140256"/>
          </a:xfrm>
          <a:prstGeom prst="rect">
            <a:avLst/>
          </a:prstGeom>
        </p:spPr>
      </p:pic>
      <p:pic>
        <p:nvPicPr>
          <p:cNvPr id="9" name="Graphic 8">
            <a:extLst>
              <a:ext uri="{FF2B5EF4-FFF2-40B4-BE49-F238E27FC236}">
                <a16:creationId xmlns:a16="http://schemas.microsoft.com/office/drawing/2014/main" id="{CD3B3590-6058-41B2-BDF3-E1CEFBEAA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89691" y="2418270"/>
            <a:ext cx="919784" cy="1140257"/>
          </a:xfrm>
          <a:prstGeom prst="rect">
            <a:avLst/>
          </a:prstGeom>
        </p:spPr>
      </p:pic>
      <p:pic>
        <p:nvPicPr>
          <p:cNvPr id="10" name="Graphic 9">
            <a:extLst>
              <a:ext uri="{FF2B5EF4-FFF2-40B4-BE49-F238E27FC236}">
                <a16:creationId xmlns:a16="http://schemas.microsoft.com/office/drawing/2014/main" id="{33A24EEB-2585-4BA1-83AD-B2090400A1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08169" y="2435417"/>
            <a:ext cx="912894" cy="1140256"/>
          </a:xfrm>
          <a:prstGeom prst="rect">
            <a:avLst/>
          </a:prstGeom>
        </p:spPr>
      </p:pic>
      <p:sp>
        <p:nvSpPr>
          <p:cNvPr id="11" name="Rectangle 10">
            <a:extLst>
              <a:ext uri="{FF2B5EF4-FFF2-40B4-BE49-F238E27FC236}">
                <a16:creationId xmlns:a16="http://schemas.microsoft.com/office/drawing/2014/main" id="{639BACC4-4489-42A7-B935-DA77412ECA99}"/>
              </a:ext>
            </a:extLst>
          </p:cNvPr>
          <p:cNvSpPr/>
          <p:nvPr/>
        </p:nvSpPr>
        <p:spPr>
          <a:xfrm>
            <a:off x="389436" y="987100"/>
            <a:ext cx="8363938" cy="923330"/>
          </a:xfrm>
          <a:prstGeom prst="rect">
            <a:avLst/>
          </a:prstGeom>
        </p:spPr>
        <p:txBody>
          <a:bodyPr wrap="square" lIns="0">
            <a:spAutoFit/>
          </a:bodyPr>
          <a:lstStyle/>
          <a:p>
            <a:pPr defTabSz="914076" fontAlgn="base">
              <a:spcBef>
                <a:spcPct val="0"/>
              </a:spcBef>
              <a:spcAft>
                <a:spcPct val="0"/>
              </a:spcAft>
              <a:defRPr/>
            </a:pPr>
            <a:r>
              <a:rPr lang="ko-KR" altLang="en-US" sz="1800" dirty="0" err="1">
                <a:solidFill>
                  <a:srgbClr val="FFFFFF"/>
                </a:solidFill>
                <a:ea typeface="Tahoma" panose="020B0604030504040204" pitchFamily="34" charset="0"/>
                <a:cs typeface="Tahoma" panose="020B0604030504040204" pitchFamily="34" charset="0"/>
              </a:rPr>
              <a:t>리셀러</a:t>
            </a:r>
            <a:r>
              <a:rPr lang="ko-KR" altLang="en-US" sz="1800" dirty="0">
                <a:solidFill>
                  <a:srgbClr val="FFFFFF"/>
                </a:solidFill>
                <a:ea typeface="Tahoma" panose="020B0604030504040204" pitchFamily="34" charset="0"/>
                <a:cs typeface="Tahoma" panose="020B0604030504040204" pitchFamily="34" charset="0"/>
              </a:rPr>
              <a:t> 역할</a:t>
            </a:r>
            <a:r>
              <a:rPr lang="en-US" altLang="ko-KR" sz="1800" dirty="0">
                <a:solidFill>
                  <a:srgbClr val="FFFFFF"/>
                </a:solidFill>
                <a:ea typeface="Tahoma" panose="020B0604030504040204" pitchFamily="34" charset="0"/>
                <a:cs typeface="Tahoma" panose="020B0604030504040204" pitchFamily="34" charset="0"/>
              </a:rPr>
              <a:t>, </a:t>
            </a:r>
            <a:r>
              <a:rPr lang="ko-KR" altLang="en-US" sz="1800" dirty="0">
                <a:solidFill>
                  <a:srgbClr val="FFFFFF"/>
                </a:solidFill>
                <a:ea typeface="Tahoma" panose="020B0604030504040204" pitchFamily="34" charset="0"/>
                <a:cs typeface="Tahoma" panose="020B0604030504040204" pitchFamily="34" charset="0"/>
              </a:rPr>
              <a:t>서비스 제공을 위한 향상된 확장성 및 월별 임대 사용량 보고를 단순화하는 기능을 포함하여 </a:t>
            </a:r>
            <a:r>
              <a:rPr lang="en-US" altLang="ko-KR" sz="1800" dirty="0">
                <a:solidFill>
                  <a:srgbClr val="92EC1F"/>
                </a:solidFill>
                <a:ea typeface="Tahoma" panose="020B0604030504040204" pitchFamily="34" charset="0"/>
                <a:cs typeface="Tahoma" panose="020B0604030504040204" pitchFamily="34" charset="0"/>
              </a:rPr>
              <a:t>Veeam </a:t>
            </a:r>
            <a:r>
              <a:rPr lang="ko-KR" altLang="en-US" sz="1800" dirty="0">
                <a:solidFill>
                  <a:srgbClr val="92EC1F"/>
                </a:solidFill>
                <a:ea typeface="Tahoma" panose="020B0604030504040204" pitchFamily="34" charset="0"/>
                <a:cs typeface="Tahoma" panose="020B0604030504040204" pitchFamily="34" charset="0"/>
              </a:rPr>
              <a:t>기반 서비스</a:t>
            </a:r>
            <a:r>
              <a:rPr lang="ko-KR" altLang="en-US" sz="1800" dirty="0">
                <a:solidFill>
                  <a:srgbClr val="FFFFFF"/>
                </a:solidFill>
                <a:ea typeface="Tahoma" panose="020B0604030504040204" pitchFamily="34" charset="0"/>
                <a:cs typeface="Tahoma" panose="020B0604030504040204" pitchFamily="34" charset="0"/>
              </a:rPr>
              <a:t>를 그 어느때 보다 쉽게 제공 할 수 있습니다</a:t>
            </a:r>
            <a:r>
              <a:rPr lang="en-US" altLang="ko-KR" sz="1800" dirty="0">
                <a:solidFill>
                  <a:srgbClr val="FFFFFF"/>
                </a:solidFill>
                <a:ea typeface="Tahoma" panose="020B0604030504040204" pitchFamily="34" charset="0"/>
                <a:cs typeface="Tahoma" panose="020B0604030504040204" pitchFamily="34" charset="0"/>
              </a:rPr>
              <a:t>.</a:t>
            </a:r>
            <a:endParaRPr lang="en-US" sz="1800" dirty="0">
              <a:solidFill>
                <a:srgbClr val="FFFFFF"/>
              </a:solidFill>
              <a:latin typeface="Tahoma"/>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6029573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7" name="Straight Connector 106">
            <a:extLst>
              <a:ext uri="{FF2B5EF4-FFF2-40B4-BE49-F238E27FC236}">
                <a16:creationId xmlns:a16="http://schemas.microsoft.com/office/drawing/2014/main" id="{F649E772-654A-43A2-91FC-B61270C9FB31}"/>
              </a:ext>
            </a:extLst>
          </p:cNvPr>
          <p:cNvCxnSpPr>
            <a:cxnSpLocks/>
          </p:cNvCxnSpPr>
          <p:nvPr/>
        </p:nvCxnSpPr>
        <p:spPr>
          <a:xfrm>
            <a:off x="2859646" y="1237723"/>
            <a:ext cx="0" cy="2918970"/>
          </a:xfrm>
          <a:prstGeom prst="line">
            <a:avLst/>
          </a:prstGeom>
          <a:ln w="19050">
            <a:solidFill>
              <a:schemeClr val="bg1">
                <a:lumMod val="85000"/>
                <a:alpha val="50000"/>
              </a:schemeClr>
            </a:solidFill>
            <a:tailEnd type="none" w="med" len="sm"/>
          </a:ln>
        </p:spPr>
        <p:style>
          <a:lnRef idx="1">
            <a:schemeClr val="accent1"/>
          </a:lnRef>
          <a:fillRef idx="0">
            <a:schemeClr val="accent1"/>
          </a:fillRef>
          <a:effectRef idx="0">
            <a:schemeClr val="accent1"/>
          </a:effectRef>
          <a:fontRef idx="minor">
            <a:schemeClr val="tx1"/>
          </a:fontRef>
        </p:style>
      </p:cxnSp>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p:txBody>
          <a:bodyPr/>
          <a:lstStyle/>
          <a:p>
            <a:r>
              <a:rPr lang="ko-KR" altLang="en-US" dirty="0" err="1"/>
              <a:t>아키텍쳐</a:t>
            </a:r>
            <a:endParaRPr lang="en-US" dirty="0"/>
          </a:p>
        </p:txBody>
      </p:sp>
      <p:cxnSp>
        <p:nvCxnSpPr>
          <p:cNvPr id="5" name="Straight Arrow Connector 4">
            <a:extLst>
              <a:ext uri="{FF2B5EF4-FFF2-40B4-BE49-F238E27FC236}">
                <a16:creationId xmlns:a16="http://schemas.microsoft.com/office/drawing/2014/main" id="{CFB4DD29-2660-42A0-AA21-6DA5DF7CB46E}"/>
              </a:ext>
            </a:extLst>
          </p:cNvPr>
          <p:cNvCxnSpPr>
            <a:cxnSpLocks/>
          </p:cNvCxnSpPr>
          <p:nvPr/>
        </p:nvCxnSpPr>
        <p:spPr>
          <a:xfrm>
            <a:off x="4433642" y="2748387"/>
            <a:ext cx="1300534" cy="5323"/>
          </a:xfrm>
          <a:prstGeom prst="straightConnector1">
            <a:avLst/>
          </a:prstGeom>
          <a:ln w="19050">
            <a:solidFill>
              <a:srgbClr val="00E29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AC22DE-3D4A-41F4-BEFD-BEF3319CC245}"/>
              </a:ext>
            </a:extLst>
          </p:cNvPr>
          <p:cNvCxnSpPr>
            <a:cxnSpLocks/>
          </p:cNvCxnSpPr>
          <p:nvPr/>
        </p:nvCxnSpPr>
        <p:spPr>
          <a:xfrm>
            <a:off x="2304021" y="2748387"/>
            <a:ext cx="1014822" cy="0"/>
          </a:xfrm>
          <a:prstGeom prst="straightConnector1">
            <a:avLst/>
          </a:prstGeom>
          <a:ln w="19050">
            <a:solidFill>
              <a:srgbClr val="00E29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39549BC-DC7B-4DA1-A20D-1EFA7DB0FB05}"/>
              </a:ext>
            </a:extLst>
          </p:cNvPr>
          <p:cNvSpPr/>
          <p:nvPr/>
        </p:nvSpPr>
        <p:spPr>
          <a:xfrm>
            <a:off x="868154" y="1160966"/>
            <a:ext cx="1510350" cy="253916"/>
          </a:xfrm>
          <a:prstGeom prst="rect">
            <a:avLst/>
          </a:prstGeom>
        </p:spPr>
        <p:txBody>
          <a:bodyPr wrap="none">
            <a:spAutoFit/>
          </a:bodyPr>
          <a:lstStyle/>
          <a:p>
            <a:r>
              <a:rPr lang="en-US" sz="1000" dirty="0">
                <a:solidFill>
                  <a:schemeClr val="bg1"/>
                </a:solidFill>
              </a:rPr>
              <a:t>Service provider (CSP)</a:t>
            </a:r>
          </a:p>
        </p:txBody>
      </p:sp>
      <p:grpSp>
        <p:nvGrpSpPr>
          <p:cNvPr id="2" name="Group 1">
            <a:extLst>
              <a:ext uri="{FF2B5EF4-FFF2-40B4-BE49-F238E27FC236}">
                <a16:creationId xmlns:a16="http://schemas.microsoft.com/office/drawing/2014/main" id="{AF891055-56BF-4BAB-B3A6-3A6EBF4C7546}"/>
              </a:ext>
            </a:extLst>
          </p:cNvPr>
          <p:cNvGrpSpPr/>
          <p:nvPr/>
        </p:nvGrpSpPr>
        <p:grpSpPr>
          <a:xfrm>
            <a:off x="877272" y="1527307"/>
            <a:ext cx="1238244" cy="903543"/>
            <a:chOff x="3254803" y="274782"/>
            <a:chExt cx="1238244" cy="903543"/>
          </a:xfrm>
        </p:grpSpPr>
        <p:sp>
          <p:nvSpPr>
            <p:cNvPr id="22" name="TextBox 21">
              <a:extLst>
                <a:ext uri="{FF2B5EF4-FFF2-40B4-BE49-F238E27FC236}">
                  <a16:creationId xmlns:a16="http://schemas.microsoft.com/office/drawing/2014/main" id="{E5457F80-04F7-4B3D-A42A-058F4AC5DFBF}"/>
                </a:ext>
              </a:extLst>
            </p:cNvPr>
            <p:cNvSpPr txBox="1"/>
            <p:nvPr/>
          </p:nvSpPr>
          <p:spPr>
            <a:xfrm>
              <a:off x="3254803" y="778215"/>
              <a:ext cx="1238244" cy="400110"/>
            </a:xfrm>
            <a:prstGeom prst="rect">
              <a:avLst/>
            </a:prstGeom>
            <a:noFill/>
          </p:spPr>
          <p:txBody>
            <a:bodyPr wrap="square" rtlCol="0">
              <a:spAutoFit/>
            </a:bodyPr>
            <a:lstStyle/>
            <a:p>
              <a:pPr algn="ctr"/>
              <a:r>
                <a:rPr lang="en-US" sz="1000" dirty="0">
                  <a:solidFill>
                    <a:schemeClr val="bg1"/>
                  </a:solidFill>
                  <a:latin typeface="Tahoma" charset="0"/>
                  <a:ea typeface="Tahoma" charset="0"/>
                  <a:cs typeface="Tahoma" charset="0"/>
                </a:rPr>
                <a:t>Veeam Service Provider Console</a:t>
              </a:r>
            </a:p>
          </p:txBody>
        </p:sp>
        <p:pic>
          <p:nvPicPr>
            <p:cNvPr id="24" name="Graphic 23">
              <a:extLst>
                <a:ext uri="{FF2B5EF4-FFF2-40B4-BE49-F238E27FC236}">
                  <a16:creationId xmlns:a16="http://schemas.microsoft.com/office/drawing/2014/main" id="{9DD9FAC1-2AD1-4485-9587-1AA2C8B886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1571" y="274782"/>
              <a:ext cx="485320" cy="485320"/>
            </a:xfrm>
            <a:prstGeom prst="rect">
              <a:avLst/>
            </a:prstGeom>
          </p:spPr>
        </p:pic>
      </p:grpSp>
      <p:grpSp>
        <p:nvGrpSpPr>
          <p:cNvPr id="26" name="Group 25">
            <a:extLst>
              <a:ext uri="{FF2B5EF4-FFF2-40B4-BE49-F238E27FC236}">
                <a16:creationId xmlns:a16="http://schemas.microsoft.com/office/drawing/2014/main" id="{8823C51A-9C3B-40B8-AB02-579338CB7498}"/>
              </a:ext>
            </a:extLst>
          </p:cNvPr>
          <p:cNvGrpSpPr/>
          <p:nvPr/>
        </p:nvGrpSpPr>
        <p:grpSpPr>
          <a:xfrm>
            <a:off x="197985" y="2604837"/>
            <a:ext cx="1651666" cy="724470"/>
            <a:chOff x="-205874" y="3169438"/>
            <a:chExt cx="1651666" cy="724470"/>
          </a:xfrm>
        </p:grpSpPr>
        <p:pic>
          <p:nvPicPr>
            <p:cNvPr id="27" name="Graphic 26">
              <a:extLst>
                <a:ext uri="{FF2B5EF4-FFF2-40B4-BE49-F238E27FC236}">
                  <a16:creationId xmlns:a16="http://schemas.microsoft.com/office/drawing/2014/main" id="{D563C110-3C45-4366-B5F7-C3A20B90289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43" y="3169438"/>
              <a:ext cx="379032" cy="379032"/>
            </a:xfrm>
            <a:prstGeom prst="rect">
              <a:avLst/>
            </a:prstGeom>
          </p:spPr>
        </p:pic>
        <p:sp>
          <p:nvSpPr>
            <p:cNvPr id="29" name="TextBox 28">
              <a:extLst>
                <a:ext uri="{FF2B5EF4-FFF2-40B4-BE49-F238E27FC236}">
                  <a16:creationId xmlns:a16="http://schemas.microsoft.com/office/drawing/2014/main" id="{8960441B-D930-45A8-963E-3CEC69A963B7}"/>
                </a:ext>
              </a:extLst>
            </p:cNvPr>
            <p:cNvSpPr txBox="1"/>
            <p:nvPr/>
          </p:nvSpPr>
          <p:spPr>
            <a:xfrm>
              <a:off x="-205874" y="3555354"/>
              <a:ext cx="1651666" cy="338554"/>
            </a:xfrm>
            <a:prstGeom prst="rect">
              <a:avLst/>
            </a:prstGeom>
            <a:noFill/>
          </p:spPr>
          <p:txBody>
            <a:bodyPr wrap="square" rtlCol="0">
              <a:spAutoFit/>
            </a:bodyPr>
            <a:lstStyle/>
            <a:p>
              <a:pPr algn="ctr"/>
              <a:r>
                <a:rPr lang="en-US" sz="800" dirty="0">
                  <a:solidFill>
                    <a:schemeClr val="bg1"/>
                  </a:solidFill>
                  <a:latin typeface="Tahoma" charset="0"/>
                  <a:ea typeface="Tahoma" charset="0"/>
                  <a:cs typeface="Tahoma" charset="0"/>
                </a:rPr>
                <a:t>Veeam </a:t>
              </a:r>
              <a:br>
                <a:rPr lang="ru-RU"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Cloud Connect</a:t>
              </a:r>
            </a:p>
          </p:txBody>
        </p:sp>
      </p:grpSp>
      <p:grpSp>
        <p:nvGrpSpPr>
          <p:cNvPr id="30" name="Group 29">
            <a:extLst>
              <a:ext uri="{FF2B5EF4-FFF2-40B4-BE49-F238E27FC236}">
                <a16:creationId xmlns:a16="http://schemas.microsoft.com/office/drawing/2014/main" id="{31243B19-75C9-49C5-842B-40B3176E072F}"/>
              </a:ext>
            </a:extLst>
          </p:cNvPr>
          <p:cNvGrpSpPr/>
          <p:nvPr/>
        </p:nvGrpSpPr>
        <p:grpSpPr>
          <a:xfrm>
            <a:off x="1064825" y="2607409"/>
            <a:ext cx="1651666" cy="724470"/>
            <a:chOff x="-205874" y="3169438"/>
            <a:chExt cx="1651666" cy="724470"/>
          </a:xfrm>
        </p:grpSpPr>
        <p:pic>
          <p:nvPicPr>
            <p:cNvPr id="31" name="Graphic 30">
              <a:extLst>
                <a:ext uri="{FF2B5EF4-FFF2-40B4-BE49-F238E27FC236}">
                  <a16:creationId xmlns:a16="http://schemas.microsoft.com/office/drawing/2014/main" id="{213612BB-2B64-4803-946C-218A485BC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0443" y="3169438"/>
              <a:ext cx="379032" cy="379032"/>
            </a:xfrm>
            <a:prstGeom prst="rect">
              <a:avLst/>
            </a:prstGeom>
          </p:spPr>
        </p:pic>
        <p:sp>
          <p:nvSpPr>
            <p:cNvPr id="32" name="TextBox 31">
              <a:extLst>
                <a:ext uri="{FF2B5EF4-FFF2-40B4-BE49-F238E27FC236}">
                  <a16:creationId xmlns:a16="http://schemas.microsoft.com/office/drawing/2014/main" id="{10896438-DEA7-4B34-988E-4DF9F28EC79D}"/>
                </a:ext>
              </a:extLst>
            </p:cNvPr>
            <p:cNvSpPr txBox="1"/>
            <p:nvPr/>
          </p:nvSpPr>
          <p:spPr>
            <a:xfrm>
              <a:off x="-205874" y="3555354"/>
              <a:ext cx="1651666" cy="338554"/>
            </a:xfrm>
            <a:prstGeom prst="rect">
              <a:avLst/>
            </a:prstGeom>
            <a:noFill/>
          </p:spPr>
          <p:txBody>
            <a:bodyPr wrap="square" rtlCol="0">
              <a:spAutoFit/>
            </a:bodyPr>
            <a:lstStyle/>
            <a:p>
              <a:pPr algn="ctr"/>
              <a:r>
                <a:rPr lang="en-US" sz="800" dirty="0">
                  <a:solidFill>
                    <a:schemeClr val="bg1"/>
                  </a:solidFill>
                  <a:latin typeface="Tahoma" charset="0"/>
                  <a:ea typeface="Tahoma" charset="0"/>
                  <a:cs typeface="Tahoma" charset="0"/>
                </a:rPr>
                <a:t>Veeam </a:t>
              </a:r>
              <a:br>
                <a:rPr lang="ru-RU"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Cloud Connect</a:t>
              </a:r>
            </a:p>
          </p:txBody>
        </p:sp>
      </p:grpSp>
      <p:sp>
        <p:nvSpPr>
          <p:cNvPr id="35" name="TextBox 34">
            <a:extLst>
              <a:ext uri="{FF2B5EF4-FFF2-40B4-BE49-F238E27FC236}">
                <a16:creationId xmlns:a16="http://schemas.microsoft.com/office/drawing/2014/main" id="{EF69DF27-8DFF-4EC7-9F91-8C741A8E51DA}"/>
              </a:ext>
            </a:extLst>
          </p:cNvPr>
          <p:cNvSpPr txBox="1"/>
          <p:nvPr/>
        </p:nvSpPr>
        <p:spPr>
          <a:xfrm>
            <a:off x="7420643" y="1458526"/>
            <a:ext cx="1265880" cy="338554"/>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 Backup</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&amp; Replication</a:t>
            </a:r>
          </a:p>
        </p:txBody>
      </p:sp>
      <p:grpSp>
        <p:nvGrpSpPr>
          <p:cNvPr id="38" name="Group 37">
            <a:extLst>
              <a:ext uri="{FF2B5EF4-FFF2-40B4-BE49-F238E27FC236}">
                <a16:creationId xmlns:a16="http://schemas.microsoft.com/office/drawing/2014/main" id="{5EEFB45A-A3B3-437F-947F-52388FD0BC49}"/>
              </a:ext>
            </a:extLst>
          </p:cNvPr>
          <p:cNvGrpSpPr/>
          <p:nvPr/>
        </p:nvGrpSpPr>
        <p:grpSpPr>
          <a:xfrm>
            <a:off x="7785714" y="912556"/>
            <a:ext cx="535740" cy="545970"/>
            <a:chOff x="5249568" y="3580685"/>
            <a:chExt cx="676176" cy="689088"/>
          </a:xfrm>
        </p:grpSpPr>
        <p:pic>
          <p:nvPicPr>
            <p:cNvPr id="56" name="Graphic 55">
              <a:extLst>
                <a:ext uri="{FF2B5EF4-FFF2-40B4-BE49-F238E27FC236}">
                  <a16:creationId xmlns:a16="http://schemas.microsoft.com/office/drawing/2014/main" id="{4692F1F6-6279-43C8-88D1-893868DE83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455" y="3580685"/>
              <a:ext cx="410405" cy="410405"/>
            </a:xfrm>
            <a:prstGeom prst="rect">
              <a:avLst/>
            </a:prstGeom>
          </p:spPr>
        </p:pic>
        <p:pic>
          <p:nvPicPr>
            <p:cNvPr id="57" name="Graphic 56">
              <a:extLst>
                <a:ext uri="{FF2B5EF4-FFF2-40B4-BE49-F238E27FC236}">
                  <a16:creationId xmlns:a16="http://schemas.microsoft.com/office/drawing/2014/main" id="{A0FFF2B5-E655-45DE-AC19-04EB76AEF53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249568" y="4071293"/>
              <a:ext cx="676176" cy="198480"/>
            </a:xfrm>
            <a:prstGeom prst="rect">
              <a:avLst/>
            </a:prstGeom>
          </p:spPr>
        </p:pic>
      </p:grpSp>
      <p:sp>
        <p:nvSpPr>
          <p:cNvPr id="41" name="Rectangle 40">
            <a:extLst>
              <a:ext uri="{FF2B5EF4-FFF2-40B4-BE49-F238E27FC236}">
                <a16:creationId xmlns:a16="http://schemas.microsoft.com/office/drawing/2014/main" id="{1126B955-0484-46CA-ADBB-2CD9DC7A18FD}"/>
              </a:ext>
            </a:extLst>
          </p:cNvPr>
          <p:cNvSpPr/>
          <p:nvPr/>
        </p:nvSpPr>
        <p:spPr bwMode="auto">
          <a:xfrm>
            <a:off x="5812051" y="678156"/>
            <a:ext cx="2828938" cy="1282742"/>
          </a:xfrm>
          <a:prstGeom prst="rect">
            <a:avLst/>
          </a:prstGeom>
          <a:noFill/>
          <a:ln w="190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TextBox 43">
            <a:extLst>
              <a:ext uri="{FF2B5EF4-FFF2-40B4-BE49-F238E27FC236}">
                <a16:creationId xmlns:a16="http://schemas.microsoft.com/office/drawing/2014/main" id="{743F9220-0BBC-4A66-90FB-9B92CE71DC8F}"/>
              </a:ext>
            </a:extLst>
          </p:cNvPr>
          <p:cNvSpPr txBox="1"/>
          <p:nvPr/>
        </p:nvSpPr>
        <p:spPr>
          <a:xfrm>
            <a:off x="6874095" y="575886"/>
            <a:ext cx="704850" cy="215444"/>
          </a:xfrm>
          <a:prstGeom prst="rect">
            <a:avLst/>
          </a:prstGeom>
          <a:solidFill>
            <a:srgbClr val="003738"/>
          </a:solidFill>
        </p:spPr>
        <p:txBody>
          <a:bodyPr wrap="square" rtlCol="0">
            <a:spAutoFit/>
          </a:bodyPr>
          <a:lstStyle/>
          <a:p>
            <a:pPr algn="ctr"/>
            <a:r>
              <a:rPr lang="en-US" sz="800" dirty="0">
                <a:solidFill>
                  <a:schemeClr val="bg1"/>
                </a:solidFill>
                <a:latin typeface="Tahoma" charset="0"/>
                <a:ea typeface="Tahoma" charset="0"/>
                <a:cs typeface="Tahoma" charset="0"/>
              </a:rPr>
              <a:t>Client Site</a:t>
            </a:r>
          </a:p>
        </p:txBody>
      </p:sp>
      <p:grpSp>
        <p:nvGrpSpPr>
          <p:cNvPr id="52" name="Group 51">
            <a:extLst>
              <a:ext uri="{FF2B5EF4-FFF2-40B4-BE49-F238E27FC236}">
                <a16:creationId xmlns:a16="http://schemas.microsoft.com/office/drawing/2014/main" id="{0EDF8738-E61E-4B4E-98D2-9B991E0B6883}"/>
              </a:ext>
            </a:extLst>
          </p:cNvPr>
          <p:cNvGrpSpPr/>
          <p:nvPr/>
        </p:nvGrpSpPr>
        <p:grpSpPr>
          <a:xfrm>
            <a:off x="6072981" y="926166"/>
            <a:ext cx="535740" cy="545970"/>
            <a:chOff x="5249568" y="3580685"/>
            <a:chExt cx="676176" cy="689088"/>
          </a:xfrm>
        </p:grpSpPr>
        <p:pic>
          <p:nvPicPr>
            <p:cNvPr id="54" name="Graphic 53">
              <a:extLst>
                <a:ext uri="{FF2B5EF4-FFF2-40B4-BE49-F238E27FC236}">
                  <a16:creationId xmlns:a16="http://schemas.microsoft.com/office/drawing/2014/main" id="{EDF2D6FA-C414-493C-9AAF-3A353D5BB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455" y="3580685"/>
              <a:ext cx="410405" cy="410405"/>
            </a:xfrm>
            <a:prstGeom prst="rect">
              <a:avLst/>
            </a:prstGeom>
          </p:spPr>
        </p:pic>
        <p:pic>
          <p:nvPicPr>
            <p:cNvPr id="55" name="Graphic 54">
              <a:extLst>
                <a:ext uri="{FF2B5EF4-FFF2-40B4-BE49-F238E27FC236}">
                  <a16:creationId xmlns:a16="http://schemas.microsoft.com/office/drawing/2014/main" id="{DE1ABCA1-8ABB-41C5-8768-3C0F28341EA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249568" y="4071293"/>
              <a:ext cx="676176" cy="198480"/>
            </a:xfrm>
            <a:prstGeom prst="rect">
              <a:avLst/>
            </a:prstGeom>
          </p:spPr>
        </p:pic>
      </p:grpSp>
      <p:sp>
        <p:nvSpPr>
          <p:cNvPr id="53" name="TextBox 52">
            <a:extLst>
              <a:ext uri="{FF2B5EF4-FFF2-40B4-BE49-F238E27FC236}">
                <a16:creationId xmlns:a16="http://schemas.microsoft.com/office/drawing/2014/main" id="{0ED093E1-D37D-4CBC-A330-0AB6CD38FA0E}"/>
              </a:ext>
            </a:extLst>
          </p:cNvPr>
          <p:cNvSpPr txBox="1"/>
          <p:nvPr/>
        </p:nvSpPr>
        <p:spPr>
          <a:xfrm>
            <a:off x="5707909" y="1472136"/>
            <a:ext cx="1265880" cy="338554"/>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 Backup</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&amp; Replication</a:t>
            </a:r>
          </a:p>
        </p:txBody>
      </p:sp>
      <p:pic>
        <p:nvPicPr>
          <p:cNvPr id="61" name="Graphic 60">
            <a:extLst>
              <a:ext uri="{FF2B5EF4-FFF2-40B4-BE49-F238E27FC236}">
                <a16:creationId xmlns:a16="http://schemas.microsoft.com/office/drawing/2014/main" id="{6F38356A-EBA7-4CD3-B952-48ECEA47518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90790" y="1051187"/>
            <a:ext cx="536811" cy="395545"/>
          </a:xfrm>
          <a:prstGeom prst="rect">
            <a:avLst/>
          </a:prstGeom>
        </p:spPr>
      </p:pic>
      <p:pic>
        <p:nvPicPr>
          <p:cNvPr id="62" name="Graphic 61">
            <a:extLst>
              <a:ext uri="{FF2B5EF4-FFF2-40B4-BE49-F238E27FC236}">
                <a16:creationId xmlns:a16="http://schemas.microsoft.com/office/drawing/2014/main" id="{31EF4BB2-BB8D-401B-847F-CF61C8C203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34723" y="2438651"/>
            <a:ext cx="233270" cy="395545"/>
          </a:xfrm>
          <a:prstGeom prst="rect">
            <a:avLst/>
          </a:prstGeom>
        </p:spPr>
      </p:pic>
      <p:pic>
        <p:nvPicPr>
          <p:cNvPr id="63" name="Graphic 62">
            <a:extLst>
              <a:ext uri="{FF2B5EF4-FFF2-40B4-BE49-F238E27FC236}">
                <a16:creationId xmlns:a16="http://schemas.microsoft.com/office/drawing/2014/main" id="{6D403FF0-5444-414F-A470-D3B22F019B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37983" y="2432523"/>
            <a:ext cx="233270" cy="395545"/>
          </a:xfrm>
          <a:prstGeom prst="rect">
            <a:avLst/>
          </a:prstGeom>
        </p:spPr>
      </p:pic>
      <p:sp>
        <p:nvSpPr>
          <p:cNvPr id="64" name="Rectangle 63">
            <a:extLst>
              <a:ext uri="{FF2B5EF4-FFF2-40B4-BE49-F238E27FC236}">
                <a16:creationId xmlns:a16="http://schemas.microsoft.com/office/drawing/2014/main" id="{7EEECCA8-079C-4A89-9322-FABE637AAC1E}"/>
              </a:ext>
            </a:extLst>
          </p:cNvPr>
          <p:cNvSpPr/>
          <p:nvPr/>
        </p:nvSpPr>
        <p:spPr bwMode="auto">
          <a:xfrm>
            <a:off x="5813086" y="2112339"/>
            <a:ext cx="2828938" cy="1282742"/>
          </a:xfrm>
          <a:prstGeom prst="rect">
            <a:avLst/>
          </a:prstGeom>
          <a:noFill/>
          <a:ln w="190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TextBox 64">
            <a:extLst>
              <a:ext uri="{FF2B5EF4-FFF2-40B4-BE49-F238E27FC236}">
                <a16:creationId xmlns:a16="http://schemas.microsoft.com/office/drawing/2014/main" id="{00BB8D29-474D-49D1-A0F3-FF906E9E47C7}"/>
              </a:ext>
            </a:extLst>
          </p:cNvPr>
          <p:cNvSpPr txBox="1"/>
          <p:nvPr/>
        </p:nvSpPr>
        <p:spPr>
          <a:xfrm>
            <a:off x="6875130" y="2010069"/>
            <a:ext cx="704850" cy="215444"/>
          </a:xfrm>
          <a:prstGeom prst="rect">
            <a:avLst/>
          </a:prstGeom>
          <a:solidFill>
            <a:srgbClr val="003738"/>
          </a:solidFill>
        </p:spPr>
        <p:txBody>
          <a:bodyPr wrap="square" rtlCol="0">
            <a:spAutoFit/>
          </a:bodyPr>
          <a:lstStyle/>
          <a:p>
            <a:pPr algn="ctr"/>
            <a:r>
              <a:rPr lang="en-US" sz="800" dirty="0">
                <a:solidFill>
                  <a:schemeClr val="bg1"/>
                </a:solidFill>
                <a:latin typeface="Tahoma" charset="0"/>
                <a:ea typeface="Tahoma" charset="0"/>
                <a:cs typeface="Tahoma" charset="0"/>
              </a:rPr>
              <a:t>Client Site</a:t>
            </a:r>
          </a:p>
        </p:txBody>
      </p:sp>
      <p:sp>
        <p:nvSpPr>
          <p:cNvPr id="66" name="TextBox 65">
            <a:extLst>
              <a:ext uri="{FF2B5EF4-FFF2-40B4-BE49-F238E27FC236}">
                <a16:creationId xmlns:a16="http://schemas.microsoft.com/office/drawing/2014/main" id="{7DD5AD36-300C-47C0-9EE0-4634F1D20863}"/>
              </a:ext>
            </a:extLst>
          </p:cNvPr>
          <p:cNvSpPr txBox="1"/>
          <p:nvPr/>
        </p:nvSpPr>
        <p:spPr>
          <a:xfrm>
            <a:off x="6626256" y="1440604"/>
            <a:ext cx="1265880" cy="461665"/>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Backup Agent</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(workstation)</a:t>
            </a:r>
          </a:p>
        </p:txBody>
      </p:sp>
      <p:sp>
        <p:nvSpPr>
          <p:cNvPr id="67" name="TextBox 66">
            <a:extLst>
              <a:ext uri="{FF2B5EF4-FFF2-40B4-BE49-F238E27FC236}">
                <a16:creationId xmlns:a16="http://schemas.microsoft.com/office/drawing/2014/main" id="{0370ABF7-6049-4BE8-904E-7E73E2946449}"/>
              </a:ext>
            </a:extLst>
          </p:cNvPr>
          <p:cNvSpPr txBox="1"/>
          <p:nvPr/>
        </p:nvSpPr>
        <p:spPr>
          <a:xfrm>
            <a:off x="6618418" y="2828068"/>
            <a:ext cx="1265880" cy="461665"/>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Backup Agent</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(server)</a:t>
            </a:r>
          </a:p>
        </p:txBody>
      </p:sp>
      <p:sp>
        <p:nvSpPr>
          <p:cNvPr id="68" name="TextBox 67">
            <a:extLst>
              <a:ext uri="{FF2B5EF4-FFF2-40B4-BE49-F238E27FC236}">
                <a16:creationId xmlns:a16="http://schemas.microsoft.com/office/drawing/2014/main" id="{DD7962CA-027E-4DBA-93BE-6040B03E2CDA}"/>
              </a:ext>
            </a:extLst>
          </p:cNvPr>
          <p:cNvSpPr txBox="1"/>
          <p:nvPr/>
        </p:nvSpPr>
        <p:spPr>
          <a:xfrm>
            <a:off x="7421678" y="2828068"/>
            <a:ext cx="1265880" cy="461665"/>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Backup Agent</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(server)</a:t>
            </a:r>
          </a:p>
        </p:txBody>
      </p:sp>
      <p:grpSp>
        <p:nvGrpSpPr>
          <p:cNvPr id="71" name="Group 70">
            <a:extLst>
              <a:ext uri="{FF2B5EF4-FFF2-40B4-BE49-F238E27FC236}">
                <a16:creationId xmlns:a16="http://schemas.microsoft.com/office/drawing/2014/main" id="{91E6B11B-05F8-4A54-AE96-0E36CE985B28}"/>
              </a:ext>
            </a:extLst>
          </p:cNvPr>
          <p:cNvGrpSpPr/>
          <p:nvPr/>
        </p:nvGrpSpPr>
        <p:grpSpPr>
          <a:xfrm>
            <a:off x="5812051" y="3464397"/>
            <a:ext cx="2874472" cy="1385012"/>
            <a:chOff x="5485574" y="650069"/>
            <a:chExt cx="2874472" cy="1385012"/>
          </a:xfrm>
        </p:grpSpPr>
        <p:pic>
          <p:nvPicPr>
            <p:cNvPr id="72" name="Graphic 71">
              <a:extLst>
                <a:ext uri="{FF2B5EF4-FFF2-40B4-BE49-F238E27FC236}">
                  <a16:creationId xmlns:a16="http://schemas.microsoft.com/office/drawing/2014/main" id="{88312C08-2AFE-475F-AC10-2C992281B9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70190" y="1078651"/>
              <a:ext cx="536811" cy="395545"/>
            </a:xfrm>
            <a:prstGeom prst="rect">
              <a:avLst/>
            </a:prstGeom>
          </p:spPr>
        </p:pic>
        <p:pic>
          <p:nvPicPr>
            <p:cNvPr id="73" name="Graphic 72">
              <a:extLst>
                <a:ext uri="{FF2B5EF4-FFF2-40B4-BE49-F238E27FC236}">
                  <a16:creationId xmlns:a16="http://schemas.microsoft.com/office/drawing/2014/main" id="{AEB3A58A-5FF5-455D-91E6-128D6B05C1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002" y="1079383"/>
              <a:ext cx="233270" cy="395545"/>
            </a:xfrm>
            <a:prstGeom prst="rect">
              <a:avLst/>
            </a:prstGeom>
          </p:spPr>
        </p:pic>
        <p:pic>
          <p:nvPicPr>
            <p:cNvPr id="74" name="Graphic 73">
              <a:extLst>
                <a:ext uri="{FF2B5EF4-FFF2-40B4-BE49-F238E27FC236}">
                  <a16:creationId xmlns:a16="http://schemas.microsoft.com/office/drawing/2014/main" id="{535E1A9C-0E2A-49CA-9988-F521B4F170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10471" y="1072523"/>
              <a:ext cx="233270" cy="395545"/>
            </a:xfrm>
            <a:prstGeom prst="rect">
              <a:avLst/>
            </a:prstGeom>
          </p:spPr>
        </p:pic>
        <p:sp>
          <p:nvSpPr>
            <p:cNvPr id="75" name="Rectangle 74">
              <a:extLst>
                <a:ext uri="{FF2B5EF4-FFF2-40B4-BE49-F238E27FC236}">
                  <a16:creationId xmlns:a16="http://schemas.microsoft.com/office/drawing/2014/main" id="{ED51E035-8BAB-4F2C-A5F1-6928086D452C}"/>
                </a:ext>
              </a:extLst>
            </p:cNvPr>
            <p:cNvSpPr/>
            <p:nvPr/>
          </p:nvSpPr>
          <p:spPr bwMode="auto">
            <a:xfrm>
              <a:off x="5485574" y="752339"/>
              <a:ext cx="2828938" cy="1282742"/>
            </a:xfrm>
            <a:prstGeom prst="rect">
              <a:avLst/>
            </a:prstGeom>
            <a:noFill/>
            <a:ln w="190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6" name="TextBox 75">
              <a:extLst>
                <a:ext uri="{FF2B5EF4-FFF2-40B4-BE49-F238E27FC236}">
                  <a16:creationId xmlns:a16="http://schemas.microsoft.com/office/drawing/2014/main" id="{057AF68A-AA10-422E-8DBF-1C6286FA67B7}"/>
                </a:ext>
              </a:extLst>
            </p:cNvPr>
            <p:cNvSpPr txBox="1"/>
            <p:nvPr/>
          </p:nvSpPr>
          <p:spPr>
            <a:xfrm>
              <a:off x="6547618" y="650069"/>
              <a:ext cx="704850" cy="215444"/>
            </a:xfrm>
            <a:prstGeom prst="rect">
              <a:avLst/>
            </a:prstGeom>
            <a:solidFill>
              <a:srgbClr val="003738"/>
            </a:solidFill>
          </p:spPr>
          <p:txBody>
            <a:bodyPr wrap="square" rtlCol="0">
              <a:spAutoFit/>
            </a:bodyPr>
            <a:lstStyle/>
            <a:p>
              <a:pPr algn="ctr"/>
              <a:r>
                <a:rPr lang="en-US" sz="800" dirty="0">
                  <a:solidFill>
                    <a:schemeClr val="bg1"/>
                  </a:solidFill>
                  <a:latin typeface="Tahoma" charset="0"/>
                  <a:ea typeface="Tahoma" charset="0"/>
                  <a:cs typeface="Tahoma" charset="0"/>
                </a:rPr>
                <a:t>Client Site</a:t>
              </a:r>
            </a:p>
          </p:txBody>
        </p:sp>
        <p:sp>
          <p:nvSpPr>
            <p:cNvPr id="77" name="TextBox 76">
              <a:extLst>
                <a:ext uri="{FF2B5EF4-FFF2-40B4-BE49-F238E27FC236}">
                  <a16:creationId xmlns:a16="http://schemas.microsoft.com/office/drawing/2014/main" id="{14DDFF9A-C54C-4A2E-8EA5-01E32EEABA10}"/>
                </a:ext>
              </a:extLst>
            </p:cNvPr>
            <p:cNvSpPr txBox="1"/>
            <p:nvPr/>
          </p:nvSpPr>
          <p:spPr>
            <a:xfrm>
              <a:off x="5505656" y="1468068"/>
              <a:ext cx="1265880" cy="461665"/>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Backup Agent</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(workstation)</a:t>
              </a:r>
            </a:p>
          </p:txBody>
        </p:sp>
        <p:sp>
          <p:nvSpPr>
            <p:cNvPr id="78" name="TextBox 77">
              <a:extLst>
                <a:ext uri="{FF2B5EF4-FFF2-40B4-BE49-F238E27FC236}">
                  <a16:creationId xmlns:a16="http://schemas.microsoft.com/office/drawing/2014/main" id="{6ECA87C6-1F17-457F-BEC3-5EFC1C50ED74}"/>
                </a:ext>
              </a:extLst>
            </p:cNvPr>
            <p:cNvSpPr txBox="1"/>
            <p:nvPr/>
          </p:nvSpPr>
          <p:spPr>
            <a:xfrm>
              <a:off x="6325697" y="1468800"/>
              <a:ext cx="1265880" cy="461665"/>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Backup Agent</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(server)</a:t>
              </a:r>
            </a:p>
          </p:txBody>
        </p:sp>
        <p:sp>
          <p:nvSpPr>
            <p:cNvPr id="79" name="TextBox 78">
              <a:extLst>
                <a:ext uri="{FF2B5EF4-FFF2-40B4-BE49-F238E27FC236}">
                  <a16:creationId xmlns:a16="http://schemas.microsoft.com/office/drawing/2014/main" id="{B3FFD879-C4CA-42B1-8BA2-3DC30AC62AC0}"/>
                </a:ext>
              </a:extLst>
            </p:cNvPr>
            <p:cNvSpPr txBox="1"/>
            <p:nvPr/>
          </p:nvSpPr>
          <p:spPr>
            <a:xfrm>
              <a:off x="7094166" y="1468068"/>
              <a:ext cx="1265880" cy="461665"/>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Backup Agent</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(server)</a:t>
              </a:r>
            </a:p>
          </p:txBody>
        </p:sp>
      </p:grpSp>
      <p:grpSp>
        <p:nvGrpSpPr>
          <p:cNvPr id="110" name="Group 109">
            <a:extLst>
              <a:ext uri="{FF2B5EF4-FFF2-40B4-BE49-F238E27FC236}">
                <a16:creationId xmlns:a16="http://schemas.microsoft.com/office/drawing/2014/main" id="{13F7B1CB-2AD8-4BAD-80F0-74F94F5D3FFD}"/>
              </a:ext>
            </a:extLst>
          </p:cNvPr>
          <p:cNvGrpSpPr/>
          <p:nvPr/>
        </p:nvGrpSpPr>
        <p:grpSpPr>
          <a:xfrm>
            <a:off x="3318843" y="2496714"/>
            <a:ext cx="1045479" cy="776049"/>
            <a:chOff x="3318843" y="2496714"/>
            <a:chExt cx="1045479" cy="776049"/>
          </a:xfrm>
        </p:grpSpPr>
        <p:sp>
          <p:nvSpPr>
            <p:cNvPr id="43" name="Rectangle 42">
              <a:extLst>
                <a:ext uri="{FF2B5EF4-FFF2-40B4-BE49-F238E27FC236}">
                  <a16:creationId xmlns:a16="http://schemas.microsoft.com/office/drawing/2014/main" id="{1DC304F5-98A2-4E62-B2A4-045E79571B8B}"/>
                </a:ext>
              </a:extLst>
            </p:cNvPr>
            <p:cNvSpPr/>
            <p:nvPr/>
          </p:nvSpPr>
          <p:spPr>
            <a:xfrm>
              <a:off x="3318843" y="3018847"/>
              <a:ext cx="1045479" cy="253916"/>
            </a:xfrm>
            <a:prstGeom prst="rect">
              <a:avLst/>
            </a:prstGeom>
          </p:spPr>
          <p:txBody>
            <a:bodyPr wrap="none">
              <a:spAutoFit/>
            </a:bodyPr>
            <a:lstStyle/>
            <a:p>
              <a:r>
                <a:rPr lang="en-US" sz="1000" dirty="0">
                  <a:solidFill>
                    <a:schemeClr val="bg1"/>
                  </a:solidFill>
                </a:rPr>
                <a:t>Reseller (MSP)</a:t>
              </a:r>
            </a:p>
          </p:txBody>
        </p:sp>
        <p:pic>
          <p:nvPicPr>
            <p:cNvPr id="7" name="Graphic 6">
              <a:extLst>
                <a:ext uri="{FF2B5EF4-FFF2-40B4-BE49-F238E27FC236}">
                  <a16:creationId xmlns:a16="http://schemas.microsoft.com/office/drawing/2014/main" id="{DEAD8A8B-5D1D-4E88-B6E0-27C54B0BECE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72826" y="2496714"/>
              <a:ext cx="737514" cy="524023"/>
            </a:xfrm>
            <a:prstGeom prst="rect">
              <a:avLst/>
            </a:prstGeom>
          </p:spPr>
        </p:pic>
      </p:grpSp>
      <p:grpSp>
        <p:nvGrpSpPr>
          <p:cNvPr id="13" name="Group 12">
            <a:extLst>
              <a:ext uri="{FF2B5EF4-FFF2-40B4-BE49-F238E27FC236}">
                <a16:creationId xmlns:a16="http://schemas.microsoft.com/office/drawing/2014/main" id="{EFE4F15C-8320-4C84-B6C1-7B6626AD19EE}"/>
              </a:ext>
            </a:extLst>
          </p:cNvPr>
          <p:cNvGrpSpPr/>
          <p:nvPr/>
        </p:nvGrpSpPr>
        <p:grpSpPr>
          <a:xfrm>
            <a:off x="41933" y="3478753"/>
            <a:ext cx="954365" cy="677940"/>
            <a:chOff x="2969827" y="4171469"/>
            <a:chExt cx="954365" cy="677940"/>
          </a:xfrm>
        </p:grpSpPr>
        <p:pic>
          <p:nvPicPr>
            <p:cNvPr id="10" name="Graphic 9">
              <a:extLst>
                <a:ext uri="{FF2B5EF4-FFF2-40B4-BE49-F238E27FC236}">
                  <a16:creationId xmlns:a16="http://schemas.microsoft.com/office/drawing/2014/main" id="{EA4ECA69-D475-4A20-A7E2-EBC089809FF3}"/>
                </a:ext>
              </a:extLst>
            </p:cNvPr>
            <p:cNvPicPr>
              <a:picLocks noChangeAspect="1"/>
            </p:cNvPicPr>
            <p:nvPr/>
          </p:nvPicPr>
          <p:blipFill>
            <a:blip r:embed="rId16"/>
            <a:stretch>
              <a:fillRect/>
            </a:stretch>
          </p:blipFill>
          <p:spPr>
            <a:xfrm>
              <a:off x="3328441" y="4171469"/>
              <a:ext cx="317003" cy="317003"/>
            </a:xfrm>
            <a:prstGeom prst="rect">
              <a:avLst/>
            </a:prstGeom>
          </p:spPr>
        </p:pic>
        <p:sp>
          <p:nvSpPr>
            <p:cNvPr id="80" name="TextBox 79">
              <a:extLst>
                <a:ext uri="{FF2B5EF4-FFF2-40B4-BE49-F238E27FC236}">
                  <a16:creationId xmlns:a16="http://schemas.microsoft.com/office/drawing/2014/main" id="{D18D533A-7F99-401B-A682-06B57EE20DF2}"/>
                </a:ext>
              </a:extLst>
            </p:cNvPr>
            <p:cNvSpPr txBox="1"/>
            <p:nvPr/>
          </p:nvSpPr>
          <p:spPr>
            <a:xfrm>
              <a:off x="2969827" y="4510855"/>
              <a:ext cx="954365" cy="338554"/>
            </a:xfrm>
            <a:prstGeom prst="rect">
              <a:avLst/>
            </a:prstGeom>
            <a:noFill/>
          </p:spPr>
          <p:txBody>
            <a:bodyPr wrap="square" rtlCol="0">
              <a:spAutoFit/>
            </a:bodyPr>
            <a:lstStyle/>
            <a:p>
              <a:pPr algn="ctr"/>
              <a:r>
                <a:rPr lang="en-US" sz="800" dirty="0">
                  <a:solidFill>
                    <a:schemeClr val="bg1"/>
                  </a:solidFill>
                  <a:latin typeface="Tahoma" charset="0"/>
                  <a:ea typeface="Tahoma" charset="0"/>
                  <a:cs typeface="Tahoma" charset="0"/>
                </a:rPr>
                <a:t>Cloud</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Repository</a:t>
              </a:r>
            </a:p>
          </p:txBody>
        </p:sp>
      </p:grpSp>
      <p:grpSp>
        <p:nvGrpSpPr>
          <p:cNvPr id="84" name="Group 83">
            <a:extLst>
              <a:ext uri="{FF2B5EF4-FFF2-40B4-BE49-F238E27FC236}">
                <a16:creationId xmlns:a16="http://schemas.microsoft.com/office/drawing/2014/main" id="{C90C6651-79B2-42D7-88A3-64D94EE4409B}"/>
              </a:ext>
            </a:extLst>
          </p:cNvPr>
          <p:cNvGrpSpPr/>
          <p:nvPr/>
        </p:nvGrpSpPr>
        <p:grpSpPr>
          <a:xfrm>
            <a:off x="630612" y="3483233"/>
            <a:ext cx="954365" cy="673460"/>
            <a:chOff x="2969827" y="4175949"/>
            <a:chExt cx="954365" cy="673460"/>
          </a:xfrm>
        </p:grpSpPr>
        <p:pic>
          <p:nvPicPr>
            <p:cNvPr id="85" name="Graphic 84">
              <a:extLst>
                <a:ext uri="{FF2B5EF4-FFF2-40B4-BE49-F238E27FC236}">
                  <a16:creationId xmlns:a16="http://schemas.microsoft.com/office/drawing/2014/main" id="{2DE48F5C-852F-422F-A93F-A4E855283FA9}"/>
                </a:ext>
              </a:extLst>
            </p:cNvPr>
            <p:cNvPicPr>
              <a:picLocks noChangeAspect="1"/>
            </p:cNvPicPr>
            <p:nvPr/>
          </p:nvPicPr>
          <p:blipFill>
            <a:blip r:embed="rId16"/>
            <a:stretch>
              <a:fillRect/>
            </a:stretch>
          </p:blipFill>
          <p:spPr>
            <a:xfrm>
              <a:off x="3328441" y="4175949"/>
              <a:ext cx="312524" cy="312524"/>
            </a:xfrm>
            <a:prstGeom prst="rect">
              <a:avLst/>
            </a:prstGeom>
          </p:spPr>
        </p:pic>
        <p:sp>
          <p:nvSpPr>
            <p:cNvPr id="86" name="TextBox 85">
              <a:extLst>
                <a:ext uri="{FF2B5EF4-FFF2-40B4-BE49-F238E27FC236}">
                  <a16:creationId xmlns:a16="http://schemas.microsoft.com/office/drawing/2014/main" id="{9AD4650E-375F-43C3-BC9A-899F87931D2D}"/>
                </a:ext>
              </a:extLst>
            </p:cNvPr>
            <p:cNvSpPr txBox="1"/>
            <p:nvPr/>
          </p:nvSpPr>
          <p:spPr>
            <a:xfrm>
              <a:off x="2969827" y="4510855"/>
              <a:ext cx="954365" cy="338554"/>
            </a:xfrm>
            <a:prstGeom prst="rect">
              <a:avLst/>
            </a:prstGeom>
            <a:noFill/>
          </p:spPr>
          <p:txBody>
            <a:bodyPr wrap="square" rtlCol="0">
              <a:spAutoFit/>
            </a:bodyPr>
            <a:lstStyle/>
            <a:p>
              <a:pPr algn="ctr"/>
              <a:r>
                <a:rPr lang="en-US" sz="800" dirty="0">
                  <a:solidFill>
                    <a:schemeClr val="bg1"/>
                  </a:solidFill>
                  <a:latin typeface="Tahoma" charset="0"/>
                  <a:ea typeface="Tahoma" charset="0"/>
                  <a:cs typeface="Tahoma" charset="0"/>
                </a:rPr>
                <a:t>Cloud</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Repository</a:t>
              </a:r>
            </a:p>
          </p:txBody>
        </p:sp>
      </p:grpSp>
      <p:grpSp>
        <p:nvGrpSpPr>
          <p:cNvPr id="87" name="Group 86">
            <a:extLst>
              <a:ext uri="{FF2B5EF4-FFF2-40B4-BE49-F238E27FC236}">
                <a16:creationId xmlns:a16="http://schemas.microsoft.com/office/drawing/2014/main" id="{B54B62C7-C748-41B7-AA3C-18E022B1177F}"/>
              </a:ext>
            </a:extLst>
          </p:cNvPr>
          <p:cNvGrpSpPr/>
          <p:nvPr/>
        </p:nvGrpSpPr>
        <p:grpSpPr>
          <a:xfrm>
            <a:off x="1226363" y="3482083"/>
            <a:ext cx="954365" cy="674610"/>
            <a:chOff x="2969827" y="4174799"/>
            <a:chExt cx="954365" cy="674610"/>
          </a:xfrm>
        </p:grpSpPr>
        <p:pic>
          <p:nvPicPr>
            <p:cNvPr id="88" name="Graphic 87">
              <a:extLst>
                <a:ext uri="{FF2B5EF4-FFF2-40B4-BE49-F238E27FC236}">
                  <a16:creationId xmlns:a16="http://schemas.microsoft.com/office/drawing/2014/main" id="{02A46A25-B5D3-4CD4-9B82-A5BCD969750D}"/>
                </a:ext>
              </a:extLst>
            </p:cNvPr>
            <p:cNvPicPr>
              <a:picLocks noChangeAspect="1"/>
            </p:cNvPicPr>
            <p:nvPr/>
          </p:nvPicPr>
          <p:blipFill>
            <a:blip r:embed="rId16"/>
            <a:stretch>
              <a:fillRect/>
            </a:stretch>
          </p:blipFill>
          <p:spPr>
            <a:xfrm>
              <a:off x="3328441" y="4174799"/>
              <a:ext cx="313673" cy="313673"/>
            </a:xfrm>
            <a:prstGeom prst="rect">
              <a:avLst/>
            </a:prstGeom>
          </p:spPr>
        </p:pic>
        <p:sp>
          <p:nvSpPr>
            <p:cNvPr id="89" name="TextBox 88">
              <a:extLst>
                <a:ext uri="{FF2B5EF4-FFF2-40B4-BE49-F238E27FC236}">
                  <a16:creationId xmlns:a16="http://schemas.microsoft.com/office/drawing/2014/main" id="{1858D9FA-3FE4-427F-865C-4107C611CFEF}"/>
                </a:ext>
              </a:extLst>
            </p:cNvPr>
            <p:cNvSpPr txBox="1"/>
            <p:nvPr/>
          </p:nvSpPr>
          <p:spPr>
            <a:xfrm>
              <a:off x="2969827" y="4510855"/>
              <a:ext cx="954365" cy="338554"/>
            </a:xfrm>
            <a:prstGeom prst="rect">
              <a:avLst/>
            </a:prstGeom>
            <a:noFill/>
          </p:spPr>
          <p:txBody>
            <a:bodyPr wrap="square" rtlCol="0">
              <a:spAutoFit/>
            </a:bodyPr>
            <a:lstStyle/>
            <a:p>
              <a:pPr algn="ctr"/>
              <a:r>
                <a:rPr lang="en-US" sz="800" dirty="0">
                  <a:solidFill>
                    <a:schemeClr val="bg1"/>
                  </a:solidFill>
                  <a:latin typeface="Tahoma" charset="0"/>
                  <a:ea typeface="Tahoma" charset="0"/>
                  <a:cs typeface="Tahoma" charset="0"/>
                </a:rPr>
                <a:t>Cloud</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Repository</a:t>
              </a:r>
            </a:p>
          </p:txBody>
        </p:sp>
      </p:grpSp>
      <p:grpSp>
        <p:nvGrpSpPr>
          <p:cNvPr id="90" name="Group 89">
            <a:extLst>
              <a:ext uri="{FF2B5EF4-FFF2-40B4-BE49-F238E27FC236}">
                <a16:creationId xmlns:a16="http://schemas.microsoft.com/office/drawing/2014/main" id="{322757B9-15E4-4A99-8AAD-23982E1C6BB7}"/>
              </a:ext>
            </a:extLst>
          </p:cNvPr>
          <p:cNvGrpSpPr/>
          <p:nvPr/>
        </p:nvGrpSpPr>
        <p:grpSpPr>
          <a:xfrm>
            <a:off x="1815042" y="3489737"/>
            <a:ext cx="954365" cy="666956"/>
            <a:chOff x="2969827" y="4182453"/>
            <a:chExt cx="954365" cy="666956"/>
          </a:xfrm>
        </p:grpSpPr>
        <p:pic>
          <p:nvPicPr>
            <p:cNvPr id="91" name="Graphic 90">
              <a:extLst>
                <a:ext uri="{FF2B5EF4-FFF2-40B4-BE49-F238E27FC236}">
                  <a16:creationId xmlns:a16="http://schemas.microsoft.com/office/drawing/2014/main" id="{E51E31D4-50AD-47AD-9B2A-8D3FD3C936BD}"/>
                </a:ext>
              </a:extLst>
            </p:cNvPr>
            <p:cNvPicPr>
              <a:picLocks noChangeAspect="1"/>
            </p:cNvPicPr>
            <p:nvPr/>
          </p:nvPicPr>
          <p:blipFill>
            <a:blip r:embed="rId16"/>
            <a:stretch>
              <a:fillRect/>
            </a:stretch>
          </p:blipFill>
          <p:spPr>
            <a:xfrm>
              <a:off x="3328441" y="4182453"/>
              <a:ext cx="306019" cy="306019"/>
            </a:xfrm>
            <a:prstGeom prst="rect">
              <a:avLst/>
            </a:prstGeom>
          </p:spPr>
        </p:pic>
        <p:sp>
          <p:nvSpPr>
            <p:cNvPr id="92" name="TextBox 91">
              <a:extLst>
                <a:ext uri="{FF2B5EF4-FFF2-40B4-BE49-F238E27FC236}">
                  <a16:creationId xmlns:a16="http://schemas.microsoft.com/office/drawing/2014/main" id="{63D56116-BDBF-4B06-BBED-E2029B283531}"/>
                </a:ext>
              </a:extLst>
            </p:cNvPr>
            <p:cNvSpPr txBox="1"/>
            <p:nvPr/>
          </p:nvSpPr>
          <p:spPr>
            <a:xfrm>
              <a:off x="2969827" y="4510855"/>
              <a:ext cx="954365" cy="338554"/>
            </a:xfrm>
            <a:prstGeom prst="rect">
              <a:avLst/>
            </a:prstGeom>
            <a:noFill/>
          </p:spPr>
          <p:txBody>
            <a:bodyPr wrap="square" rtlCol="0">
              <a:spAutoFit/>
            </a:bodyPr>
            <a:lstStyle/>
            <a:p>
              <a:pPr algn="ctr"/>
              <a:r>
                <a:rPr lang="en-US" sz="800" dirty="0">
                  <a:solidFill>
                    <a:schemeClr val="bg1"/>
                  </a:solidFill>
                  <a:latin typeface="Tahoma" charset="0"/>
                  <a:ea typeface="Tahoma" charset="0"/>
                  <a:cs typeface="Tahoma" charset="0"/>
                </a:rPr>
                <a:t>Cloud</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Repository</a:t>
              </a:r>
            </a:p>
          </p:txBody>
        </p:sp>
      </p:grpSp>
      <p:cxnSp>
        <p:nvCxnSpPr>
          <p:cNvPr id="93" name="Connector: Elbow 92">
            <a:extLst>
              <a:ext uri="{FF2B5EF4-FFF2-40B4-BE49-F238E27FC236}">
                <a16:creationId xmlns:a16="http://schemas.microsoft.com/office/drawing/2014/main" id="{5F8BD901-6980-4AAA-856B-258B7538E6DB}"/>
              </a:ext>
            </a:extLst>
          </p:cNvPr>
          <p:cNvCxnSpPr>
            <a:cxnSpLocks/>
          </p:cNvCxnSpPr>
          <p:nvPr/>
        </p:nvCxnSpPr>
        <p:spPr>
          <a:xfrm flipV="1">
            <a:off x="4433642" y="1319528"/>
            <a:ext cx="1336297" cy="1252222"/>
          </a:xfrm>
          <a:prstGeom prst="bentConnector3">
            <a:avLst>
              <a:gd name="adj1" fmla="val 50000"/>
            </a:avLst>
          </a:prstGeom>
          <a:ln w="19050">
            <a:solidFill>
              <a:srgbClr val="00E29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451FF0BD-901F-498A-93DA-F508430D78FB}"/>
              </a:ext>
            </a:extLst>
          </p:cNvPr>
          <p:cNvCxnSpPr>
            <a:cxnSpLocks/>
          </p:cNvCxnSpPr>
          <p:nvPr/>
        </p:nvCxnSpPr>
        <p:spPr>
          <a:xfrm>
            <a:off x="4443982" y="2932524"/>
            <a:ext cx="1330281" cy="1224169"/>
          </a:xfrm>
          <a:prstGeom prst="bentConnector3">
            <a:avLst>
              <a:gd name="adj1" fmla="val 50000"/>
            </a:avLst>
          </a:prstGeom>
          <a:ln w="19050">
            <a:solidFill>
              <a:srgbClr val="00E296"/>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05C23D88-A34D-44F3-A4F3-0FFD55532424}"/>
              </a:ext>
            </a:extLst>
          </p:cNvPr>
          <p:cNvGrpSpPr/>
          <p:nvPr/>
        </p:nvGrpSpPr>
        <p:grpSpPr>
          <a:xfrm>
            <a:off x="6059102" y="2352092"/>
            <a:ext cx="535740" cy="545970"/>
            <a:chOff x="5249571" y="3580685"/>
            <a:chExt cx="676176" cy="689088"/>
          </a:xfrm>
        </p:grpSpPr>
        <p:pic>
          <p:nvPicPr>
            <p:cNvPr id="70" name="Graphic 69">
              <a:extLst>
                <a:ext uri="{FF2B5EF4-FFF2-40B4-BE49-F238E27FC236}">
                  <a16:creationId xmlns:a16="http://schemas.microsoft.com/office/drawing/2014/main" id="{195FFA8D-B322-4850-8662-6D90A928B2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2455" y="3580685"/>
              <a:ext cx="410405" cy="410405"/>
            </a:xfrm>
            <a:prstGeom prst="rect">
              <a:avLst/>
            </a:prstGeom>
          </p:spPr>
        </p:pic>
        <p:pic>
          <p:nvPicPr>
            <p:cNvPr id="81" name="Graphic 80">
              <a:extLst>
                <a:ext uri="{FF2B5EF4-FFF2-40B4-BE49-F238E27FC236}">
                  <a16:creationId xmlns:a16="http://schemas.microsoft.com/office/drawing/2014/main" id="{E82D59FF-B786-4673-819C-7F8201ED08E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249571" y="4071293"/>
              <a:ext cx="676176" cy="198480"/>
            </a:xfrm>
            <a:prstGeom prst="rect">
              <a:avLst/>
            </a:prstGeom>
          </p:spPr>
        </p:pic>
      </p:grpSp>
      <p:sp>
        <p:nvSpPr>
          <p:cNvPr id="82" name="TextBox 81">
            <a:extLst>
              <a:ext uri="{FF2B5EF4-FFF2-40B4-BE49-F238E27FC236}">
                <a16:creationId xmlns:a16="http://schemas.microsoft.com/office/drawing/2014/main" id="{28C82B77-A3F3-4FBC-B481-04E08D5C9CB6}"/>
              </a:ext>
            </a:extLst>
          </p:cNvPr>
          <p:cNvSpPr txBox="1"/>
          <p:nvPr/>
        </p:nvSpPr>
        <p:spPr>
          <a:xfrm>
            <a:off x="5694028" y="2898062"/>
            <a:ext cx="1265880" cy="338554"/>
          </a:xfrm>
          <a:prstGeom prst="rect">
            <a:avLst/>
          </a:prstGeom>
          <a:noFill/>
          <a:ln w="19050">
            <a:noFill/>
          </a:ln>
        </p:spPr>
        <p:txBody>
          <a:bodyPr wrap="square" rtlCol="0">
            <a:spAutoFit/>
          </a:bodyPr>
          <a:lstStyle/>
          <a:p>
            <a:pPr algn="ctr"/>
            <a:r>
              <a:rPr lang="en-US" sz="800" dirty="0">
                <a:solidFill>
                  <a:schemeClr val="bg1"/>
                </a:solidFill>
                <a:latin typeface="Tahoma" charset="0"/>
                <a:ea typeface="Tahoma" charset="0"/>
                <a:cs typeface="Tahoma" charset="0"/>
              </a:rPr>
              <a:t>Veeam Backup</a:t>
            </a:r>
            <a:br>
              <a:rPr lang="en-US" sz="800" dirty="0">
                <a:solidFill>
                  <a:schemeClr val="bg1"/>
                </a:solidFill>
                <a:latin typeface="Tahoma" charset="0"/>
                <a:ea typeface="Tahoma" charset="0"/>
                <a:cs typeface="Tahoma" charset="0"/>
              </a:rPr>
            </a:br>
            <a:r>
              <a:rPr lang="en-US" sz="800" dirty="0">
                <a:solidFill>
                  <a:schemeClr val="bg1"/>
                </a:solidFill>
                <a:latin typeface="Tahoma" charset="0"/>
                <a:ea typeface="Tahoma" charset="0"/>
                <a:cs typeface="Tahoma" charset="0"/>
              </a:rPr>
              <a:t>&amp; Replication</a:t>
            </a:r>
          </a:p>
        </p:txBody>
      </p:sp>
    </p:spTree>
    <p:extLst>
      <p:ext uri="{BB962C8B-B14F-4D97-AF65-F5344CB8AC3E}">
        <p14:creationId xmlns:p14="http://schemas.microsoft.com/office/powerpoint/2010/main" val="4244574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685235-495F-46B4-8778-B3A8156D29F5}"/>
              </a:ext>
            </a:extLst>
          </p:cNvPr>
          <p:cNvSpPr txBox="1"/>
          <p:nvPr/>
        </p:nvSpPr>
        <p:spPr>
          <a:xfrm>
            <a:off x="1534920" y="1810270"/>
            <a:ext cx="7091629" cy="1015663"/>
          </a:xfrm>
          <a:prstGeom prst="rect">
            <a:avLst/>
          </a:prstGeom>
        </p:spPr>
        <p:txBody>
          <a:bodyPr wrap="square" rtlCol="0" anchor="t">
            <a:spAutoFit/>
          </a:bodyPr>
          <a:lstStyle/>
          <a:p>
            <a:pPr defTabSz="685783">
              <a:defRPr/>
            </a:pPr>
            <a:r>
              <a:rPr lang="ko-KR" altLang="en-US" sz="1800" dirty="0">
                <a:solidFill>
                  <a:srgbClr val="93EB20"/>
                </a:solidFill>
                <a:latin typeface="Tahoma"/>
              </a:rPr>
              <a:t>재판매 및 </a:t>
            </a:r>
            <a:r>
              <a:rPr lang="en-US" altLang="ko-KR" sz="1800" dirty="0">
                <a:solidFill>
                  <a:srgbClr val="93EB20"/>
                </a:solidFill>
                <a:latin typeface="Tahoma"/>
              </a:rPr>
              <a:t>MSP </a:t>
            </a:r>
            <a:r>
              <a:rPr lang="ko-KR" altLang="en-US" sz="1800" dirty="0">
                <a:solidFill>
                  <a:srgbClr val="93EB20"/>
                </a:solidFill>
                <a:latin typeface="Tahoma"/>
              </a:rPr>
              <a:t>파트너를 위해</a:t>
            </a:r>
            <a:endParaRPr lang="en-US" altLang="ko-KR" sz="1800" dirty="0">
              <a:solidFill>
                <a:srgbClr val="93EB20"/>
              </a:solidFill>
              <a:latin typeface="Tahoma"/>
            </a:endParaRPr>
          </a:p>
          <a:p>
            <a:pPr defTabSz="685783">
              <a:defRPr/>
            </a:pPr>
            <a:endParaRPr lang="en-US" sz="1400" dirty="0">
              <a:solidFill>
                <a:srgbClr val="005F4B"/>
              </a:solidFill>
              <a:latin typeface="Tahoma"/>
            </a:endParaRPr>
          </a:p>
          <a:p>
            <a:pPr defTabSz="685783">
              <a:defRPr/>
            </a:pPr>
            <a:r>
              <a:rPr lang="ko-KR" altLang="en-US" sz="1400" dirty="0">
                <a:solidFill>
                  <a:srgbClr val="FFFFFF"/>
                </a:solidFill>
              </a:rPr>
              <a:t>온보드에 가장 적합한 수준의 액세스 권한을 확보하고 원격 관리 서비스 고객과 재판매 및 화이트 라벨링을 위한 </a:t>
            </a:r>
            <a:r>
              <a:rPr lang="en-US" altLang="ko-KR" sz="1400" dirty="0">
                <a:solidFill>
                  <a:srgbClr val="FFFFFF"/>
                </a:solidFill>
              </a:rPr>
              <a:t>Cloud Connect </a:t>
            </a:r>
            <a:r>
              <a:rPr lang="ko-KR" altLang="en-US" sz="1400" dirty="0">
                <a:solidFill>
                  <a:srgbClr val="FFFFFF"/>
                </a:solidFill>
              </a:rPr>
              <a:t>서비스 제공합니다</a:t>
            </a:r>
            <a:r>
              <a:rPr lang="en-US" altLang="ko-KR" sz="1400" dirty="0">
                <a:solidFill>
                  <a:srgbClr val="FFFFFF"/>
                </a:solidFill>
              </a:rPr>
              <a:t>.</a:t>
            </a:r>
            <a:endParaRPr lang="en-US" sz="1400" dirty="0">
              <a:solidFill>
                <a:srgbClr val="FFFFFF"/>
              </a:solidFill>
              <a:latin typeface="Tahoma"/>
            </a:endParaRPr>
          </a:p>
        </p:txBody>
      </p:sp>
      <p:sp>
        <p:nvSpPr>
          <p:cNvPr id="10" name="TextBox 9">
            <a:extLst>
              <a:ext uri="{FF2B5EF4-FFF2-40B4-BE49-F238E27FC236}">
                <a16:creationId xmlns:a16="http://schemas.microsoft.com/office/drawing/2014/main" id="{B6A12901-2B5F-4952-A07D-8A610DCB2A73}"/>
              </a:ext>
            </a:extLst>
          </p:cNvPr>
          <p:cNvSpPr txBox="1"/>
          <p:nvPr/>
        </p:nvSpPr>
        <p:spPr>
          <a:xfrm>
            <a:off x="1534920" y="3337765"/>
            <a:ext cx="7026956" cy="1015663"/>
          </a:xfrm>
          <a:prstGeom prst="rect">
            <a:avLst/>
          </a:prstGeom>
        </p:spPr>
        <p:txBody>
          <a:bodyPr wrap="square" rtlCol="0" anchor="t">
            <a:spAutoFit/>
          </a:bodyPr>
          <a:lstStyle/>
          <a:p>
            <a:pPr defTabSz="685783">
              <a:defRPr/>
            </a:pPr>
            <a:r>
              <a:rPr lang="ko-KR" altLang="en-US" sz="1800" dirty="0">
                <a:solidFill>
                  <a:srgbClr val="93EB20"/>
                </a:solidFill>
                <a:latin typeface="Tahoma"/>
              </a:rPr>
              <a:t>클라우드 공급자를 위해</a:t>
            </a:r>
            <a:endParaRPr lang="en-US" altLang="ko-KR" sz="1800" dirty="0">
              <a:solidFill>
                <a:srgbClr val="93EB20"/>
              </a:solidFill>
              <a:latin typeface="Tahoma"/>
            </a:endParaRPr>
          </a:p>
          <a:p>
            <a:pPr defTabSz="685783">
              <a:defRPr/>
            </a:pPr>
            <a:endParaRPr lang="en-US" sz="1400" dirty="0">
              <a:solidFill>
                <a:srgbClr val="005F4B"/>
              </a:solidFill>
              <a:latin typeface="Tahoma"/>
            </a:endParaRPr>
          </a:p>
          <a:p>
            <a:pPr defTabSz="685783">
              <a:defRPr/>
            </a:pPr>
            <a:r>
              <a:rPr lang="ko-KR" altLang="en-US" sz="1400" dirty="0">
                <a:solidFill>
                  <a:srgbClr val="FFFFFF"/>
                </a:solidFill>
              </a:rPr>
              <a:t>채널을 통해 파트너십 기회를 여는 동시에 </a:t>
            </a:r>
            <a:r>
              <a:rPr lang="en-US" altLang="ko-KR" sz="1400" dirty="0">
                <a:solidFill>
                  <a:srgbClr val="FFFFFF"/>
                </a:solidFill>
              </a:rPr>
              <a:t>Cloud Connect </a:t>
            </a:r>
            <a:r>
              <a:rPr lang="ko-KR" altLang="en-US" sz="1400" dirty="0">
                <a:solidFill>
                  <a:srgbClr val="FFFFFF"/>
                </a:solidFill>
              </a:rPr>
              <a:t>인프라에 대한 제어를 유지합니다</a:t>
            </a:r>
            <a:r>
              <a:rPr lang="en-US" altLang="ko-KR" sz="1400" dirty="0">
                <a:solidFill>
                  <a:srgbClr val="FFFFFF"/>
                </a:solidFill>
              </a:rPr>
              <a:t>.</a:t>
            </a:r>
            <a:endParaRPr lang="en-US" sz="1400" dirty="0">
              <a:solidFill>
                <a:srgbClr val="FFFFFF"/>
              </a:solidFill>
              <a:latin typeface="Tahoma"/>
            </a:endParaRPr>
          </a:p>
        </p:txBody>
      </p:sp>
      <p:pic>
        <p:nvPicPr>
          <p:cNvPr id="5" name="Graphic 4">
            <a:extLst>
              <a:ext uri="{FF2B5EF4-FFF2-40B4-BE49-F238E27FC236}">
                <a16:creationId xmlns:a16="http://schemas.microsoft.com/office/drawing/2014/main" id="{BF7F4444-EA1C-4E72-A51B-0542FB18C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24" y="1307349"/>
            <a:ext cx="1178973" cy="1440000"/>
          </a:xfrm>
          <a:prstGeom prst="rect">
            <a:avLst/>
          </a:prstGeom>
        </p:spPr>
      </p:pic>
      <p:pic>
        <p:nvPicPr>
          <p:cNvPr id="6" name="Graphic 5">
            <a:extLst>
              <a:ext uri="{FF2B5EF4-FFF2-40B4-BE49-F238E27FC236}">
                <a16:creationId xmlns:a16="http://schemas.microsoft.com/office/drawing/2014/main" id="{0551C0C6-91E9-458F-860C-DCC8B025A8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2003" y="2839460"/>
            <a:ext cx="1187674" cy="1440000"/>
          </a:xfrm>
          <a:prstGeom prst="rect">
            <a:avLst/>
          </a:prstGeom>
        </p:spPr>
      </p:pic>
      <p:sp>
        <p:nvSpPr>
          <p:cNvPr id="8" name="Title 2">
            <a:extLst>
              <a:ext uri="{FF2B5EF4-FFF2-40B4-BE49-F238E27FC236}">
                <a16:creationId xmlns:a16="http://schemas.microsoft.com/office/drawing/2014/main" id="{FF0F8627-56B0-4EEB-B4B9-C9AB1307304E}"/>
              </a:ext>
            </a:extLst>
          </p:cNvPr>
          <p:cNvSpPr>
            <a:spLocks noGrp="1"/>
          </p:cNvSpPr>
          <p:nvPr>
            <p:ph type="title"/>
          </p:nvPr>
        </p:nvSpPr>
        <p:spPr>
          <a:xfrm>
            <a:off x="360000" y="171451"/>
            <a:ext cx="8363938" cy="553998"/>
          </a:xfrm>
        </p:spPr>
        <p:txBody>
          <a:bodyPr/>
          <a:lstStyle/>
          <a:p>
            <a:r>
              <a:rPr lang="ko-KR" altLang="en-US" dirty="0"/>
              <a:t>한 곳에서 모든 채널 공동 작업</a:t>
            </a:r>
          </a:p>
        </p:txBody>
      </p:sp>
    </p:spTree>
    <p:extLst>
      <p:ext uri="{BB962C8B-B14F-4D97-AF65-F5344CB8AC3E}">
        <p14:creationId xmlns:p14="http://schemas.microsoft.com/office/powerpoint/2010/main" val="4207242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220879"/>
            <a:ext cx="6001839" cy="2769989"/>
          </a:xfrm>
        </p:spPr>
        <p:txBody>
          <a:bodyPr anchor="ctr"/>
          <a:lstStyle/>
          <a:p>
            <a:r>
              <a:rPr lang="en-US" sz="6000" dirty="0"/>
              <a:t>Veeam Cloud</a:t>
            </a:r>
            <a:br>
              <a:rPr lang="en-US" sz="6000" dirty="0"/>
            </a:br>
            <a:r>
              <a:rPr lang="en-US" sz="6000" dirty="0"/>
              <a:t>Service Provider</a:t>
            </a:r>
            <a:br>
              <a:rPr lang="en-US" sz="6000" dirty="0"/>
            </a:br>
            <a:r>
              <a:rPr lang="en-US" sz="6000" dirty="0"/>
              <a:t>(VCSP)</a:t>
            </a:r>
            <a:endParaRPr lang="en-NL" sz="6000" dirty="0"/>
          </a:p>
        </p:txBody>
      </p:sp>
    </p:spTree>
    <p:extLst>
      <p:ext uri="{BB962C8B-B14F-4D97-AF65-F5344CB8AC3E}">
        <p14:creationId xmlns:p14="http://schemas.microsoft.com/office/powerpoint/2010/main" val="6488958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19E4-0B82-4569-8CD9-DC92FD4C0DB5}"/>
              </a:ext>
            </a:extLst>
          </p:cNvPr>
          <p:cNvSpPr>
            <a:spLocks noGrp="1"/>
          </p:cNvSpPr>
          <p:nvPr>
            <p:ph type="title"/>
          </p:nvPr>
        </p:nvSpPr>
        <p:spPr>
          <a:xfrm>
            <a:off x="360000" y="171451"/>
            <a:ext cx="8363938" cy="553998"/>
          </a:xfrm>
        </p:spPr>
        <p:txBody>
          <a:bodyPr/>
          <a:lstStyle/>
          <a:p>
            <a:r>
              <a:rPr lang="ko-KR" altLang="en-US" dirty="0"/>
              <a:t>원격 관리 서비스</a:t>
            </a:r>
            <a:endParaRPr lang="en-US" dirty="0"/>
          </a:p>
        </p:txBody>
      </p:sp>
      <p:sp>
        <p:nvSpPr>
          <p:cNvPr id="8" name="Rectangle 7">
            <a:extLst>
              <a:ext uri="{FF2B5EF4-FFF2-40B4-BE49-F238E27FC236}">
                <a16:creationId xmlns:a16="http://schemas.microsoft.com/office/drawing/2014/main" id="{DC6EE904-9D64-462C-8E57-65BEFE17930A}"/>
              </a:ext>
            </a:extLst>
          </p:cNvPr>
          <p:cNvSpPr/>
          <p:nvPr/>
        </p:nvSpPr>
        <p:spPr bwMode="auto">
          <a:xfrm>
            <a:off x="4866624" y="1453330"/>
            <a:ext cx="3857314" cy="1218647"/>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ko-KR" altLang="en-US" sz="1500" dirty="0">
                <a:solidFill>
                  <a:srgbClr val="93EB20"/>
                </a:solidFill>
              </a:rPr>
              <a:t>강력한 단일 웹 기반 </a:t>
            </a:r>
            <a:r>
              <a:rPr lang="en-US" altLang="ko-KR" sz="1500" dirty="0">
                <a:solidFill>
                  <a:srgbClr val="93EB20"/>
                </a:solidFill>
              </a:rPr>
              <a:t>UI </a:t>
            </a:r>
            <a:r>
              <a:rPr lang="ko-KR" altLang="en-US" sz="1500" dirty="0">
                <a:solidFill>
                  <a:srgbClr val="93EB20"/>
                </a:solidFill>
              </a:rPr>
              <a:t>내에서 </a:t>
            </a:r>
            <a:r>
              <a:rPr lang="ko-KR" altLang="en-US" sz="1500" dirty="0">
                <a:solidFill>
                  <a:srgbClr val="FFFFFF"/>
                </a:solidFill>
                <a:latin typeface="Tahoma"/>
              </a:rPr>
              <a:t>모든 고객의 백업 환경을 완벽하게 파악하고 제어 할 수 있습니다</a:t>
            </a:r>
            <a:r>
              <a:rPr lang="en-US" altLang="ko-KR" sz="1500" dirty="0">
                <a:solidFill>
                  <a:srgbClr val="FFFFFF"/>
                </a:solidFill>
                <a:latin typeface="Tahoma"/>
              </a:rPr>
              <a:t>.</a:t>
            </a:r>
            <a:endParaRPr lang="en-US" sz="1500" dirty="0">
              <a:solidFill>
                <a:srgbClr val="FFFFFF"/>
              </a:solidFill>
              <a:latin typeface="Tahoma"/>
            </a:endParaRPr>
          </a:p>
        </p:txBody>
      </p:sp>
      <p:sp>
        <p:nvSpPr>
          <p:cNvPr id="10" name="Rectangle 9">
            <a:extLst>
              <a:ext uri="{FF2B5EF4-FFF2-40B4-BE49-F238E27FC236}">
                <a16:creationId xmlns:a16="http://schemas.microsoft.com/office/drawing/2014/main" id="{1394FCFD-65A8-4660-8377-366A22350DB8}"/>
              </a:ext>
            </a:extLst>
          </p:cNvPr>
          <p:cNvSpPr/>
          <p:nvPr/>
        </p:nvSpPr>
        <p:spPr bwMode="auto">
          <a:xfrm>
            <a:off x="4866624" y="2849911"/>
            <a:ext cx="3857314" cy="134149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ko-KR" altLang="en-US" sz="1500" dirty="0">
                <a:solidFill>
                  <a:srgbClr val="FFFFFF"/>
                </a:solidFill>
                <a:latin typeface="Tahoma"/>
              </a:rPr>
              <a:t>가상</a:t>
            </a:r>
            <a:r>
              <a:rPr lang="en-US" altLang="ko-KR" sz="1500" dirty="0">
                <a:solidFill>
                  <a:srgbClr val="FFFFFF"/>
                </a:solidFill>
                <a:latin typeface="Tahoma"/>
              </a:rPr>
              <a:t>, </a:t>
            </a:r>
            <a:r>
              <a:rPr lang="ko-KR" altLang="en-US" sz="1500" dirty="0">
                <a:solidFill>
                  <a:srgbClr val="FFFFFF"/>
                </a:solidFill>
                <a:latin typeface="Tahoma"/>
              </a:rPr>
              <a:t>물리 서버 및 클라우드 백업과 복제본의 </a:t>
            </a:r>
            <a:r>
              <a:rPr lang="ko-KR" altLang="en-US" sz="1500" dirty="0">
                <a:solidFill>
                  <a:srgbClr val="93EB20"/>
                </a:solidFill>
              </a:rPr>
              <a:t>원격 모니터링 및 관리</a:t>
            </a:r>
            <a:r>
              <a:rPr lang="ko-KR" altLang="en-US" sz="1500" dirty="0">
                <a:solidFill>
                  <a:srgbClr val="FFFFFF"/>
                </a:solidFill>
                <a:latin typeface="Tahoma"/>
              </a:rPr>
              <a:t>는 </a:t>
            </a:r>
            <a:r>
              <a:rPr lang="en-US" altLang="ko-KR" sz="1500" dirty="0">
                <a:solidFill>
                  <a:srgbClr val="FFFFFF"/>
                </a:solidFill>
                <a:latin typeface="Tahoma"/>
              </a:rPr>
              <a:t>VPN</a:t>
            </a:r>
            <a:r>
              <a:rPr lang="ko-KR" altLang="en-US" sz="1500" dirty="0">
                <a:solidFill>
                  <a:srgbClr val="FFFFFF"/>
                </a:solidFill>
                <a:latin typeface="Tahoma"/>
              </a:rPr>
              <a:t>이 필요하지 않은 안전한 단일 포트 </a:t>
            </a:r>
            <a:r>
              <a:rPr lang="en-US" altLang="ko-KR" sz="1500" dirty="0">
                <a:solidFill>
                  <a:srgbClr val="FFFFFF"/>
                </a:solidFill>
                <a:latin typeface="Tahoma"/>
              </a:rPr>
              <a:t>TLS </a:t>
            </a:r>
            <a:r>
              <a:rPr lang="ko-KR" altLang="en-US" sz="1500" dirty="0">
                <a:solidFill>
                  <a:srgbClr val="FFFFFF"/>
                </a:solidFill>
                <a:latin typeface="Tahoma"/>
              </a:rPr>
              <a:t>통해 연결합니다</a:t>
            </a:r>
            <a:r>
              <a:rPr lang="en-US" altLang="ko-KR" sz="1500" dirty="0">
                <a:solidFill>
                  <a:srgbClr val="FFFFFF"/>
                </a:solidFill>
                <a:latin typeface="Tahoma"/>
              </a:rPr>
              <a:t>.</a:t>
            </a:r>
            <a:endParaRPr lang="en-US" sz="1500" dirty="0">
              <a:solidFill>
                <a:srgbClr val="FFFFFF"/>
              </a:solidFill>
              <a:latin typeface="Tahoma"/>
            </a:endParaRPr>
          </a:p>
        </p:txBody>
      </p:sp>
      <p:pic>
        <p:nvPicPr>
          <p:cNvPr id="3" name="Picture 2">
            <a:extLst>
              <a:ext uri="{FF2B5EF4-FFF2-40B4-BE49-F238E27FC236}">
                <a16:creationId xmlns:a16="http://schemas.microsoft.com/office/drawing/2014/main" id="{C1405BB0-A6E1-4693-A1AD-B7D039E70F7D}"/>
              </a:ext>
            </a:extLst>
          </p:cNvPr>
          <p:cNvPicPr>
            <a:picLocks noChangeAspect="1"/>
          </p:cNvPicPr>
          <p:nvPr/>
        </p:nvPicPr>
        <p:blipFill>
          <a:blip r:embed="rId2"/>
          <a:stretch>
            <a:fillRect/>
          </a:stretch>
        </p:blipFill>
        <p:spPr>
          <a:xfrm>
            <a:off x="464344" y="888951"/>
            <a:ext cx="4107656" cy="3921919"/>
          </a:xfrm>
          <a:prstGeom prst="rect">
            <a:avLst/>
          </a:prstGeom>
        </p:spPr>
      </p:pic>
    </p:spTree>
    <p:extLst>
      <p:ext uri="{BB962C8B-B14F-4D97-AF65-F5344CB8AC3E}">
        <p14:creationId xmlns:p14="http://schemas.microsoft.com/office/powerpoint/2010/main" val="3896334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6B30551D-A27F-4C3A-BCD7-75314CF8C9DC}"/>
              </a:ext>
            </a:extLst>
          </p:cNvPr>
          <p:cNvSpPr>
            <a:spLocks noGrp="1"/>
          </p:cNvSpPr>
          <p:nvPr>
            <p:ph type="title"/>
          </p:nvPr>
        </p:nvSpPr>
        <p:spPr>
          <a:xfrm>
            <a:off x="360000" y="171451"/>
            <a:ext cx="8363938" cy="553998"/>
          </a:xfrm>
        </p:spPr>
        <p:txBody>
          <a:bodyPr/>
          <a:lstStyle/>
          <a:p>
            <a:r>
              <a:rPr lang="ko-KR" altLang="en-US"/>
              <a:t>알림 및 경보</a:t>
            </a:r>
            <a:endParaRPr lang="en-US" dirty="0"/>
          </a:p>
        </p:txBody>
      </p:sp>
      <p:sp>
        <p:nvSpPr>
          <p:cNvPr id="9" name="Rectangle: Rounded Corners 8">
            <a:extLst>
              <a:ext uri="{FF2B5EF4-FFF2-40B4-BE49-F238E27FC236}">
                <a16:creationId xmlns:a16="http://schemas.microsoft.com/office/drawing/2014/main" id="{7FA95EBA-926E-4C0A-AE3B-990D3F105D94}"/>
              </a:ext>
            </a:extLst>
          </p:cNvPr>
          <p:cNvSpPr/>
          <p:nvPr/>
        </p:nvSpPr>
        <p:spPr bwMode="auto">
          <a:xfrm>
            <a:off x="4962833" y="1446213"/>
            <a:ext cx="3757306" cy="1403806"/>
          </a:xfrm>
          <a:prstGeom prst="roundRect">
            <a:avLst>
              <a:gd name="adj" fmla="val 644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en-US" altLang="ko-KR" sz="1500" dirty="0">
                <a:solidFill>
                  <a:srgbClr val="FFFFFF"/>
                </a:solidFill>
              </a:rPr>
              <a:t>Veeam Service Provider Console</a:t>
            </a:r>
            <a:r>
              <a:rPr lang="ko-KR" altLang="en-US" sz="1500" dirty="0">
                <a:solidFill>
                  <a:srgbClr val="FFFFFF"/>
                </a:solidFill>
              </a:rPr>
              <a:t>은 관리되는 백업 인프라의 중요한 이벤트</a:t>
            </a:r>
            <a:r>
              <a:rPr lang="en-US" altLang="ko-KR" sz="1500" dirty="0">
                <a:solidFill>
                  <a:srgbClr val="FFFFFF"/>
                </a:solidFill>
              </a:rPr>
              <a:t>, </a:t>
            </a:r>
            <a:r>
              <a:rPr lang="ko-KR" altLang="en-US" sz="1500" dirty="0">
                <a:solidFill>
                  <a:srgbClr val="FFFFFF"/>
                </a:solidFill>
              </a:rPr>
              <a:t>상태 변경 및 잠재적 문제에 대해 알려줄 수 있는 </a:t>
            </a:r>
            <a:r>
              <a:rPr lang="ko-KR" altLang="en-US" sz="1500" dirty="0">
                <a:solidFill>
                  <a:srgbClr val="92EC1F"/>
                </a:solidFill>
              </a:rPr>
              <a:t>사전 정의된 경보 세트를</a:t>
            </a:r>
            <a:r>
              <a:rPr lang="ko-KR" altLang="en-US" sz="1500" dirty="0">
                <a:solidFill>
                  <a:srgbClr val="FFFFFF"/>
                </a:solidFill>
              </a:rPr>
              <a:t> 제공됩니다</a:t>
            </a:r>
            <a:r>
              <a:rPr lang="en-US" altLang="ko-KR" sz="1500" dirty="0">
                <a:solidFill>
                  <a:srgbClr val="FFFFFF"/>
                </a:solidFill>
              </a:rPr>
              <a:t>.</a:t>
            </a:r>
            <a:endParaRPr lang="en-US" sz="1500" dirty="0">
              <a:solidFill>
                <a:srgbClr val="FFFFFF"/>
              </a:solidFill>
              <a:latin typeface="Tahoma"/>
            </a:endParaRPr>
          </a:p>
        </p:txBody>
      </p:sp>
      <p:sp>
        <p:nvSpPr>
          <p:cNvPr id="12" name="Rectangle: Rounded Corners 11">
            <a:extLst>
              <a:ext uri="{FF2B5EF4-FFF2-40B4-BE49-F238E27FC236}">
                <a16:creationId xmlns:a16="http://schemas.microsoft.com/office/drawing/2014/main" id="{A23EB6D6-FCBD-47D8-A031-8AE038D05FD0}"/>
              </a:ext>
            </a:extLst>
          </p:cNvPr>
          <p:cNvSpPr/>
          <p:nvPr/>
        </p:nvSpPr>
        <p:spPr bwMode="auto">
          <a:xfrm>
            <a:off x="4962833" y="3024960"/>
            <a:ext cx="3757306" cy="1403806"/>
          </a:xfrm>
          <a:prstGeom prst="roundRect">
            <a:avLst>
              <a:gd name="adj" fmla="val 6875"/>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en-US" sz="1500" dirty="0">
                <a:solidFill>
                  <a:srgbClr val="FFFFFF"/>
                </a:solidFill>
                <a:latin typeface="Tahoma"/>
              </a:rPr>
              <a:t> </a:t>
            </a:r>
          </a:p>
        </p:txBody>
      </p:sp>
      <p:pic>
        <p:nvPicPr>
          <p:cNvPr id="2" name="Picture 1">
            <a:extLst>
              <a:ext uri="{FF2B5EF4-FFF2-40B4-BE49-F238E27FC236}">
                <a16:creationId xmlns:a16="http://schemas.microsoft.com/office/drawing/2014/main" id="{8DA4F9A6-386E-4C4B-8745-828E52CF62AA}"/>
              </a:ext>
            </a:extLst>
          </p:cNvPr>
          <p:cNvPicPr>
            <a:picLocks noChangeAspect="1"/>
          </p:cNvPicPr>
          <p:nvPr/>
        </p:nvPicPr>
        <p:blipFill>
          <a:blip r:embed="rId2"/>
          <a:stretch>
            <a:fillRect/>
          </a:stretch>
        </p:blipFill>
        <p:spPr>
          <a:xfrm>
            <a:off x="678691" y="931922"/>
            <a:ext cx="3964781" cy="3836194"/>
          </a:xfrm>
          <a:prstGeom prst="rect">
            <a:avLst/>
          </a:prstGeom>
        </p:spPr>
      </p:pic>
    </p:spTree>
    <p:extLst>
      <p:ext uri="{BB962C8B-B14F-4D97-AF65-F5344CB8AC3E}">
        <p14:creationId xmlns:p14="http://schemas.microsoft.com/office/powerpoint/2010/main" val="24322624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7444-8871-4880-963C-B01315DDA7B0}"/>
              </a:ext>
            </a:extLst>
          </p:cNvPr>
          <p:cNvSpPr>
            <a:spLocks noGrp="1"/>
          </p:cNvSpPr>
          <p:nvPr>
            <p:ph type="title"/>
          </p:nvPr>
        </p:nvSpPr>
        <p:spPr>
          <a:xfrm>
            <a:off x="360000" y="171451"/>
            <a:ext cx="8363938" cy="553998"/>
          </a:xfrm>
        </p:spPr>
        <p:txBody>
          <a:bodyPr/>
          <a:lstStyle/>
          <a:p>
            <a:r>
              <a:rPr lang="ko-KR" altLang="en-US" dirty="0"/>
              <a:t>라이선스</a:t>
            </a:r>
            <a:r>
              <a:rPr lang="en-US" altLang="ko-KR" dirty="0"/>
              <a:t>, </a:t>
            </a:r>
            <a:r>
              <a:rPr lang="ko-KR" altLang="en-US" dirty="0"/>
              <a:t>보고서</a:t>
            </a:r>
            <a:r>
              <a:rPr lang="en-US" altLang="ko-KR" dirty="0"/>
              <a:t> </a:t>
            </a:r>
            <a:r>
              <a:rPr lang="ko-KR" altLang="en-US" dirty="0"/>
              <a:t>및 비용 청구</a:t>
            </a:r>
            <a:endParaRPr lang="en-US" dirty="0"/>
          </a:p>
        </p:txBody>
      </p:sp>
      <p:sp>
        <p:nvSpPr>
          <p:cNvPr id="4" name="Text Placeholder 3">
            <a:extLst>
              <a:ext uri="{FF2B5EF4-FFF2-40B4-BE49-F238E27FC236}">
                <a16:creationId xmlns:a16="http://schemas.microsoft.com/office/drawing/2014/main" id="{9B53100E-8E14-4E12-95B5-2C000F01D78A}"/>
              </a:ext>
            </a:extLst>
          </p:cNvPr>
          <p:cNvSpPr>
            <a:spLocks noGrp="1"/>
          </p:cNvSpPr>
          <p:nvPr>
            <p:ph type="body" sz="quarter" idx="10"/>
          </p:nvPr>
        </p:nvSpPr>
        <p:spPr>
          <a:xfrm>
            <a:off x="5486400" y="1562754"/>
            <a:ext cx="3237538" cy="2510957"/>
          </a:xfrm>
          <a:prstGeom prst="roundRect">
            <a:avLst>
              <a:gd name="adj" fmla="val 3971"/>
            </a:avLst>
          </a:prstGeom>
          <a:ln w="19050">
            <a:noFill/>
          </a:ln>
        </p:spPr>
        <p:txBody>
          <a:bodyPr vert="horz" wrap="square" lIns="144000" tIns="0" rIns="144000" bIns="0" rtlCol="0" anchor="ctr">
            <a:noAutofit/>
          </a:bodyPr>
          <a:lstStyle/>
          <a:p>
            <a:r>
              <a:rPr lang="ko-KR" altLang="en-US" sz="1600" dirty="0"/>
              <a:t>종량제 </a:t>
            </a:r>
            <a:r>
              <a:rPr lang="en-US" altLang="ko-KR" sz="1600" dirty="0"/>
              <a:t>Veeam </a:t>
            </a:r>
            <a:r>
              <a:rPr lang="ko-KR" altLang="en-US" sz="1600" dirty="0"/>
              <a:t>클라우드 및 서비스 공급자 </a:t>
            </a:r>
            <a:r>
              <a:rPr lang="en-US" altLang="ko-KR" sz="1600" dirty="0"/>
              <a:t>(VCSP) </a:t>
            </a:r>
            <a:r>
              <a:rPr lang="ko-KR" altLang="en-US" sz="1600" dirty="0"/>
              <a:t>가격 모델에 대한 </a:t>
            </a:r>
            <a:r>
              <a:rPr lang="ko-KR" altLang="en-US" sz="1600" dirty="0">
                <a:solidFill>
                  <a:srgbClr val="92EC1F"/>
                </a:solidFill>
              </a:rPr>
              <a:t>라이선스</a:t>
            </a:r>
            <a:r>
              <a:rPr lang="en-US" altLang="ko-KR" sz="1600" dirty="0">
                <a:solidFill>
                  <a:srgbClr val="92EC1F"/>
                </a:solidFill>
              </a:rPr>
              <a:t>, </a:t>
            </a:r>
            <a:r>
              <a:rPr lang="ko-KR" altLang="en-US" sz="1600" dirty="0">
                <a:solidFill>
                  <a:srgbClr val="92EC1F"/>
                </a:solidFill>
              </a:rPr>
              <a:t>보고서 및 비용 청구 </a:t>
            </a:r>
            <a:r>
              <a:rPr lang="ko-KR" altLang="en-US" sz="1600" dirty="0"/>
              <a:t>워크플로우를 제공하는 </a:t>
            </a:r>
            <a:r>
              <a:rPr lang="en-US" altLang="ko-KR" sz="1600" dirty="0"/>
              <a:t>Veeam Service Provider Console</a:t>
            </a:r>
            <a:r>
              <a:rPr lang="ko-KR" altLang="en-US" sz="1600" dirty="0"/>
              <a:t>은 </a:t>
            </a:r>
            <a:r>
              <a:rPr lang="en-US" altLang="ko-KR" sz="1600" dirty="0"/>
              <a:t>Veeam Availability Platform ™</a:t>
            </a:r>
            <a:r>
              <a:rPr lang="ko-KR" altLang="en-US" sz="1600" dirty="0"/>
              <a:t>를 기반으로 합니다</a:t>
            </a:r>
            <a:r>
              <a:rPr lang="en-US" altLang="ko-KR" sz="1600" dirty="0"/>
              <a:t>.</a:t>
            </a:r>
          </a:p>
          <a:p>
            <a:endParaRPr lang="en-US" altLang="ko-KR" sz="1600" dirty="0"/>
          </a:p>
          <a:p>
            <a:r>
              <a:rPr lang="en-US" altLang="ko-KR" sz="1600" dirty="0"/>
              <a:t>Veeam </a:t>
            </a:r>
            <a:r>
              <a:rPr lang="ko-KR" altLang="en-US" sz="1600" dirty="0"/>
              <a:t>설치에 원활하게 연결 </a:t>
            </a:r>
            <a:r>
              <a:rPr lang="en-US" altLang="ko-KR" sz="1600" dirty="0"/>
              <a:t>(</a:t>
            </a:r>
            <a:r>
              <a:rPr lang="ko-KR" altLang="en-US" sz="1600" dirty="0"/>
              <a:t>위치에 관계없이</a:t>
            </a:r>
            <a:r>
              <a:rPr lang="en-US" altLang="ko-KR" sz="1600" dirty="0"/>
              <a:t>)</a:t>
            </a:r>
            <a:endParaRPr lang="en-US" sz="1600" dirty="0"/>
          </a:p>
        </p:txBody>
      </p:sp>
      <p:pic>
        <p:nvPicPr>
          <p:cNvPr id="3" name="Picture 2">
            <a:extLst>
              <a:ext uri="{FF2B5EF4-FFF2-40B4-BE49-F238E27FC236}">
                <a16:creationId xmlns:a16="http://schemas.microsoft.com/office/drawing/2014/main" id="{B7D816BB-4D0B-4BFC-9325-217FEE8D1876}"/>
              </a:ext>
            </a:extLst>
          </p:cNvPr>
          <p:cNvPicPr>
            <a:picLocks noChangeAspect="1"/>
          </p:cNvPicPr>
          <p:nvPr/>
        </p:nvPicPr>
        <p:blipFill>
          <a:blip r:embed="rId2"/>
          <a:stretch>
            <a:fillRect/>
          </a:stretch>
        </p:blipFill>
        <p:spPr>
          <a:xfrm>
            <a:off x="420062" y="814410"/>
            <a:ext cx="4857750" cy="4007644"/>
          </a:xfrm>
          <a:prstGeom prst="rect">
            <a:avLst/>
          </a:prstGeom>
        </p:spPr>
      </p:pic>
    </p:spTree>
    <p:extLst>
      <p:ext uri="{BB962C8B-B14F-4D97-AF65-F5344CB8AC3E}">
        <p14:creationId xmlns:p14="http://schemas.microsoft.com/office/powerpoint/2010/main" val="4923252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98ED0ED5-C081-4C40-8622-81ECB9022FBA}"/>
              </a:ext>
            </a:extLst>
          </p:cNvPr>
          <p:cNvSpPr txBox="1">
            <a:spLocks/>
          </p:cNvSpPr>
          <p:nvPr/>
        </p:nvSpPr>
        <p:spPr>
          <a:xfrm>
            <a:off x="5205086" y="1277501"/>
            <a:ext cx="3645501" cy="2890911"/>
          </a:xfrm>
          <a:prstGeom prst="roundRect">
            <a:avLst>
              <a:gd name="adj" fmla="val 3971"/>
            </a:avLst>
          </a:prstGeom>
          <a:ln w="19050">
            <a:noFill/>
          </a:ln>
        </p:spPr>
        <p:txBody>
          <a:bodyPr vert="horz" wrap="square" lIns="144000" tIns="0" rIns="144000" bIns="0" rtlCol="0" anchor="ctr">
            <a:no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65000"/>
                    <a:lumOff val="3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65000"/>
                  <a:lumOff val="35000"/>
                </a:schemeClr>
              </a:buClr>
              <a:buSzPct val="90000"/>
              <a:buFont typeface="Arial" pitchFamily="34" charset="0"/>
              <a:buChar char="•"/>
              <a:tabLst/>
              <a:defRPr sz="2000" kern="1200" spc="0" baseline="0">
                <a:solidFill>
                  <a:schemeClr val="tx1">
                    <a:lumMod val="65000"/>
                    <a:lumOff val="35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6013">
              <a:defRPr/>
            </a:pPr>
            <a:r>
              <a:rPr lang="en-US" sz="1400" dirty="0">
                <a:solidFill>
                  <a:srgbClr val="93EB20"/>
                </a:solidFill>
                <a:latin typeface="Tahoma"/>
              </a:rPr>
              <a:t>Veeam Service </a:t>
            </a:r>
            <a:r>
              <a:rPr lang="en-US" sz="1400">
                <a:solidFill>
                  <a:srgbClr val="93EB20"/>
                </a:solidFill>
                <a:latin typeface="Tahoma"/>
              </a:rPr>
              <a:t>Provider Console</a:t>
            </a:r>
            <a:r>
              <a:rPr lang="ko-KR" altLang="en-US" sz="1400" dirty="0">
                <a:solidFill>
                  <a:srgbClr val="93EB20"/>
                </a:solidFill>
                <a:latin typeface="Tahoma"/>
              </a:rPr>
              <a:t>은</a:t>
            </a:r>
            <a:r>
              <a:rPr lang="en-US" sz="1400" dirty="0">
                <a:solidFill>
                  <a:srgbClr val="93EB20"/>
                </a:solidFill>
                <a:latin typeface="Tahoma"/>
              </a:rPr>
              <a:t> </a:t>
            </a:r>
            <a:r>
              <a:rPr lang="ko-KR" altLang="en-US" sz="1400" dirty="0">
                <a:solidFill>
                  <a:srgbClr val="FFFFFF"/>
                </a:solidFill>
              </a:rPr>
              <a:t> </a:t>
            </a:r>
            <a:r>
              <a:rPr lang="en-US" altLang="ko-KR" sz="1400" dirty="0">
                <a:solidFill>
                  <a:srgbClr val="FFFFFF"/>
                </a:solidFill>
              </a:rPr>
              <a:t>Veeam Universal </a:t>
            </a:r>
            <a:r>
              <a:rPr lang="ko-KR" altLang="en-US" sz="1400" dirty="0">
                <a:solidFill>
                  <a:srgbClr val="FFFFFF"/>
                </a:solidFill>
              </a:rPr>
              <a:t>라이선스에 대한 지원을 제공합니다</a:t>
            </a:r>
            <a:r>
              <a:rPr lang="en-US" altLang="ko-KR" sz="1400" dirty="0">
                <a:solidFill>
                  <a:srgbClr val="FFFFFF"/>
                </a:solidFill>
              </a:rPr>
              <a:t>.</a:t>
            </a:r>
            <a:endParaRPr lang="en-US" sz="1400" dirty="0">
              <a:solidFill>
                <a:srgbClr val="FFFFFF"/>
              </a:solidFill>
              <a:latin typeface="Tahoma"/>
            </a:endParaRPr>
          </a:p>
          <a:p>
            <a:pPr defTabSz="686013">
              <a:defRPr/>
            </a:pPr>
            <a:endParaRPr lang="en-US" sz="1400" dirty="0">
              <a:solidFill>
                <a:srgbClr val="FFFFFF"/>
              </a:solidFill>
              <a:latin typeface="Tahoma"/>
            </a:endParaRPr>
          </a:p>
          <a:p>
            <a:pPr defTabSz="686013">
              <a:defRPr/>
            </a:pPr>
            <a:r>
              <a:rPr lang="ko-KR" altLang="en-US" sz="1400" dirty="0">
                <a:solidFill>
                  <a:srgbClr val="92EC1F"/>
                </a:solidFill>
              </a:rPr>
              <a:t>라이선스 엔진</a:t>
            </a:r>
            <a:r>
              <a:rPr lang="ko-KR" altLang="en-US" sz="1400" dirty="0">
                <a:solidFill>
                  <a:srgbClr val="FFFFFF"/>
                </a:solidFill>
              </a:rPr>
              <a:t>을 이용해 고객 사이트에서 라이선스를 배포</a:t>
            </a:r>
            <a:r>
              <a:rPr lang="en-US" altLang="ko-KR" sz="1400" dirty="0">
                <a:solidFill>
                  <a:srgbClr val="FFFFFF"/>
                </a:solidFill>
              </a:rPr>
              <a:t>, </a:t>
            </a:r>
            <a:r>
              <a:rPr lang="ko-KR" altLang="en-US" sz="1400" dirty="0">
                <a:solidFill>
                  <a:srgbClr val="FFFFFF"/>
                </a:solidFill>
              </a:rPr>
              <a:t>업데이트 및 취소를 원격에서 관리합니다</a:t>
            </a:r>
            <a:r>
              <a:rPr lang="en-US" altLang="ko-KR" sz="1400" dirty="0">
                <a:solidFill>
                  <a:srgbClr val="FFFFFF"/>
                </a:solidFill>
              </a:rPr>
              <a:t>.</a:t>
            </a:r>
          </a:p>
          <a:p>
            <a:pPr defTabSz="686013">
              <a:defRPr/>
            </a:pPr>
            <a:endParaRPr lang="en-US" sz="1400" dirty="0">
              <a:solidFill>
                <a:srgbClr val="FFFFFF"/>
              </a:solidFill>
              <a:latin typeface="Tahoma"/>
            </a:endParaRPr>
          </a:p>
          <a:p>
            <a:pPr defTabSz="686013">
              <a:defRPr/>
            </a:pPr>
            <a:r>
              <a:rPr lang="ko-KR" altLang="en-US" sz="1400" dirty="0">
                <a:solidFill>
                  <a:srgbClr val="FFFFFF"/>
                </a:solidFill>
              </a:rPr>
              <a:t>보고서 및 비용 청구를 위한 자동</a:t>
            </a:r>
            <a:r>
              <a:rPr lang="en-US" altLang="ko-KR" sz="1400" dirty="0">
                <a:solidFill>
                  <a:srgbClr val="FFFFFF"/>
                </a:solidFill>
              </a:rPr>
              <a:t>, </a:t>
            </a:r>
            <a:r>
              <a:rPr lang="ko-KR" altLang="en-US" sz="1400" dirty="0">
                <a:solidFill>
                  <a:srgbClr val="FFFFFF"/>
                </a:solidFill>
              </a:rPr>
              <a:t>최상위 또는 세분화된 수준의 라이선스 사용 데이터</a:t>
            </a:r>
            <a:r>
              <a:rPr lang="en-US" altLang="ko-KR" sz="1400" dirty="0">
                <a:solidFill>
                  <a:srgbClr val="FFFFFF"/>
                </a:solidFill>
              </a:rPr>
              <a:t>.</a:t>
            </a:r>
            <a:endParaRPr lang="en-US" sz="1400" dirty="0">
              <a:solidFill>
                <a:srgbClr val="FFFFFF"/>
              </a:solidFill>
              <a:latin typeface="Tahoma"/>
            </a:endParaRPr>
          </a:p>
        </p:txBody>
      </p:sp>
      <p:sp>
        <p:nvSpPr>
          <p:cNvPr id="9" name="Title 1">
            <a:extLst>
              <a:ext uri="{FF2B5EF4-FFF2-40B4-BE49-F238E27FC236}">
                <a16:creationId xmlns:a16="http://schemas.microsoft.com/office/drawing/2014/main" id="{42FE12A7-54B5-42A8-826D-6A5D69AB4DE2}"/>
              </a:ext>
            </a:extLst>
          </p:cNvPr>
          <p:cNvSpPr>
            <a:spLocks noGrp="1"/>
          </p:cNvSpPr>
          <p:nvPr>
            <p:ph type="title"/>
          </p:nvPr>
        </p:nvSpPr>
        <p:spPr/>
        <p:txBody>
          <a:bodyPr/>
          <a:lstStyle/>
          <a:p>
            <a:r>
              <a:rPr lang="ko-KR" altLang="en-US" dirty="0"/>
              <a:t>라이선스</a:t>
            </a:r>
            <a:r>
              <a:rPr lang="en-US" altLang="ko-KR" dirty="0"/>
              <a:t>, </a:t>
            </a:r>
            <a:r>
              <a:rPr lang="ko-KR" altLang="en-US" dirty="0"/>
              <a:t>보고서</a:t>
            </a:r>
            <a:r>
              <a:rPr lang="en-US" altLang="ko-KR" dirty="0"/>
              <a:t> </a:t>
            </a:r>
            <a:r>
              <a:rPr lang="ko-KR" altLang="en-US" dirty="0"/>
              <a:t>및 비용 청구</a:t>
            </a:r>
            <a:endParaRPr lang="en-US" dirty="0"/>
          </a:p>
        </p:txBody>
      </p:sp>
      <p:pic>
        <p:nvPicPr>
          <p:cNvPr id="2" name="Picture 1">
            <a:extLst>
              <a:ext uri="{FF2B5EF4-FFF2-40B4-BE49-F238E27FC236}">
                <a16:creationId xmlns:a16="http://schemas.microsoft.com/office/drawing/2014/main" id="{24029053-ACCE-4CEC-B336-232E5D19B479}"/>
              </a:ext>
            </a:extLst>
          </p:cNvPr>
          <p:cNvPicPr>
            <a:picLocks noChangeAspect="1"/>
          </p:cNvPicPr>
          <p:nvPr/>
        </p:nvPicPr>
        <p:blipFill>
          <a:blip r:embed="rId2"/>
          <a:stretch>
            <a:fillRect/>
          </a:stretch>
        </p:blipFill>
        <p:spPr>
          <a:xfrm>
            <a:off x="293414" y="1268050"/>
            <a:ext cx="4722019" cy="2900363"/>
          </a:xfrm>
          <a:prstGeom prst="rect">
            <a:avLst/>
          </a:prstGeom>
        </p:spPr>
      </p:pic>
    </p:spTree>
    <p:extLst>
      <p:ext uri="{BB962C8B-B14F-4D97-AF65-F5344CB8AC3E}">
        <p14:creationId xmlns:p14="http://schemas.microsoft.com/office/powerpoint/2010/main" val="48424371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p:txBody>
          <a:bodyPr/>
          <a:lstStyle/>
          <a:p>
            <a:r>
              <a:rPr lang="ko-KR" altLang="en-US" dirty="0"/>
              <a:t>사용량 보고서 </a:t>
            </a:r>
            <a:r>
              <a:rPr lang="en-US" dirty="0"/>
              <a:t>: What’s New? </a:t>
            </a:r>
          </a:p>
        </p:txBody>
      </p:sp>
      <p:sp>
        <p:nvSpPr>
          <p:cNvPr id="5" name="Text Placeholder 4">
            <a:extLst>
              <a:ext uri="{FF2B5EF4-FFF2-40B4-BE49-F238E27FC236}">
                <a16:creationId xmlns:a16="http://schemas.microsoft.com/office/drawing/2014/main" id="{03C59FC5-B854-4F61-A921-D8FC14EEE41C}"/>
              </a:ext>
            </a:extLst>
          </p:cNvPr>
          <p:cNvSpPr>
            <a:spLocks noGrp="1"/>
          </p:cNvSpPr>
          <p:nvPr>
            <p:ph type="body" sz="quarter" idx="4294967295"/>
          </p:nvPr>
        </p:nvSpPr>
        <p:spPr>
          <a:xfrm>
            <a:off x="359999" y="1085850"/>
            <a:ext cx="8496300" cy="2754600"/>
          </a:xfrm>
        </p:spPr>
        <p:txBody>
          <a:bodyPr/>
          <a:lstStyle/>
          <a:p>
            <a:pPr>
              <a:spcAft>
                <a:spcPts val="600"/>
              </a:spcAft>
            </a:pPr>
            <a:r>
              <a:rPr lang="ko-KR" altLang="en-US" dirty="0">
                <a:solidFill>
                  <a:srgbClr val="93EB20"/>
                </a:solidFill>
              </a:rPr>
              <a:t>모든</a:t>
            </a:r>
            <a:r>
              <a:rPr lang="ko-KR" altLang="en-US" dirty="0"/>
              <a:t> 회사들의 사용중인 데이터를 위한 </a:t>
            </a:r>
            <a:r>
              <a:rPr lang="ko-KR" altLang="en-US" dirty="0">
                <a:solidFill>
                  <a:srgbClr val="93EB20"/>
                </a:solidFill>
              </a:rPr>
              <a:t>단일 창</a:t>
            </a:r>
            <a:endParaRPr lang="en-US" altLang="ko-KR" dirty="0">
              <a:solidFill>
                <a:srgbClr val="93EB20"/>
              </a:solidFill>
            </a:endParaRPr>
          </a:p>
          <a:p>
            <a:pPr>
              <a:spcAft>
                <a:spcPts val="600"/>
              </a:spcAft>
            </a:pPr>
            <a:r>
              <a:rPr lang="ko-KR" altLang="en-US" dirty="0">
                <a:solidFill>
                  <a:srgbClr val="93EB20"/>
                </a:solidFill>
              </a:rPr>
              <a:t>모든</a:t>
            </a:r>
            <a:r>
              <a:rPr lang="ko-KR" altLang="en-US" dirty="0"/>
              <a:t> 데이터 사용량을 위한 </a:t>
            </a:r>
            <a:r>
              <a:rPr lang="ko-KR" altLang="en-US" dirty="0">
                <a:solidFill>
                  <a:srgbClr val="93EB20"/>
                </a:solidFill>
              </a:rPr>
              <a:t>단일 보고서</a:t>
            </a:r>
            <a:endParaRPr lang="en-US" altLang="ko-KR" dirty="0">
              <a:solidFill>
                <a:srgbClr val="93EB20"/>
              </a:solidFill>
            </a:endParaRPr>
          </a:p>
          <a:p>
            <a:pPr>
              <a:spcAft>
                <a:spcPts val="600"/>
              </a:spcAft>
            </a:pPr>
            <a:r>
              <a:rPr lang="ko-KR" altLang="en-US" dirty="0">
                <a:solidFill>
                  <a:srgbClr val="93EB20"/>
                </a:solidFill>
              </a:rPr>
              <a:t>모든 </a:t>
            </a:r>
            <a:r>
              <a:rPr lang="ko-KR" altLang="en-US" dirty="0"/>
              <a:t>보고서를 승인 또는 자동 승인하는 </a:t>
            </a:r>
            <a:r>
              <a:rPr lang="ko-KR" altLang="en-US" dirty="0">
                <a:solidFill>
                  <a:srgbClr val="93EB20"/>
                </a:solidFill>
              </a:rPr>
              <a:t>단일 작업</a:t>
            </a:r>
            <a:endParaRPr lang="en-US" dirty="0">
              <a:solidFill>
                <a:srgbClr val="93EB20"/>
              </a:solidFill>
            </a:endParaRPr>
          </a:p>
          <a:p>
            <a:pPr>
              <a:spcAft>
                <a:spcPts val="600"/>
              </a:spcAft>
            </a:pPr>
            <a:r>
              <a:rPr lang="en-US" sz="5400" b="1" dirty="0">
                <a:solidFill>
                  <a:schemeClr val="tx2">
                    <a:lumMod val="75000"/>
                  </a:schemeClr>
                </a:solidFill>
              </a:rPr>
              <a:t>		</a:t>
            </a:r>
            <a:r>
              <a:rPr lang="en-US" sz="5400" b="1" dirty="0">
                <a:solidFill>
                  <a:srgbClr val="93EB20"/>
                </a:solidFill>
              </a:rPr>
              <a:t>+</a:t>
            </a:r>
          </a:p>
          <a:p>
            <a:pPr>
              <a:spcAft>
                <a:spcPts val="600"/>
              </a:spcAft>
            </a:pPr>
            <a:r>
              <a:rPr lang="ko-KR" altLang="en-US" dirty="0"/>
              <a:t>단일 </a:t>
            </a:r>
            <a:r>
              <a:rPr lang="en-US" dirty="0">
                <a:solidFill>
                  <a:srgbClr val="93EB20"/>
                </a:solidFill>
              </a:rPr>
              <a:t>Veeam Universal License </a:t>
            </a:r>
            <a:r>
              <a:rPr lang="en-US" dirty="0"/>
              <a:t>(VUL) </a:t>
            </a:r>
          </a:p>
          <a:p>
            <a:pPr>
              <a:spcAft>
                <a:spcPts val="600"/>
              </a:spcAft>
            </a:pPr>
            <a:endParaRPr lang="en-US" dirty="0"/>
          </a:p>
        </p:txBody>
      </p:sp>
    </p:spTree>
    <p:extLst>
      <p:ext uri="{BB962C8B-B14F-4D97-AF65-F5344CB8AC3E}">
        <p14:creationId xmlns:p14="http://schemas.microsoft.com/office/powerpoint/2010/main" val="579100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906229-2180-41ED-870C-30BD5391C4AE}"/>
              </a:ext>
            </a:extLst>
          </p:cNvPr>
          <p:cNvSpPr>
            <a:spLocks noGrp="1"/>
          </p:cNvSpPr>
          <p:nvPr>
            <p:ph type="title"/>
          </p:nvPr>
        </p:nvSpPr>
        <p:spPr/>
        <p:txBody>
          <a:bodyPr/>
          <a:lstStyle/>
          <a:p>
            <a:r>
              <a:rPr lang="ko-KR" altLang="en-US" dirty="0"/>
              <a:t>최상위 또는 </a:t>
            </a:r>
            <a:r>
              <a:rPr lang="ko-KR" altLang="en-US"/>
              <a:t>세부 수준의 보고서</a:t>
            </a:r>
            <a:endParaRPr lang="en-US" dirty="0"/>
          </a:p>
        </p:txBody>
      </p:sp>
      <p:pic>
        <p:nvPicPr>
          <p:cNvPr id="9" name="Picture 8">
            <a:extLst>
              <a:ext uri="{FF2B5EF4-FFF2-40B4-BE49-F238E27FC236}">
                <a16:creationId xmlns:a16="http://schemas.microsoft.com/office/drawing/2014/main" id="{47496705-FC77-4426-BFEE-B4E770CA5EFE}"/>
              </a:ext>
            </a:extLst>
          </p:cNvPr>
          <p:cNvPicPr>
            <a:picLocks noChangeAspect="1"/>
          </p:cNvPicPr>
          <p:nvPr/>
        </p:nvPicPr>
        <p:blipFill>
          <a:blip r:embed="rId2"/>
          <a:stretch>
            <a:fillRect/>
          </a:stretch>
        </p:blipFill>
        <p:spPr>
          <a:xfrm>
            <a:off x="389436" y="1214224"/>
            <a:ext cx="3788757" cy="3120848"/>
          </a:xfrm>
          <a:prstGeom prst="rect">
            <a:avLst/>
          </a:prstGeom>
        </p:spPr>
      </p:pic>
      <p:sp>
        <p:nvSpPr>
          <p:cNvPr id="2" name="Rectangle: Rounded Corners 1">
            <a:extLst>
              <a:ext uri="{FF2B5EF4-FFF2-40B4-BE49-F238E27FC236}">
                <a16:creationId xmlns:a16="http://schemas.microsoft.com/office/drawing/2014/main" id="{3BD3086A-BC3D-4815-8151-5A334FE6C68E}"/>
              </a:ext>
            </a:extLst>
          </p:cNvPr>
          <p:cNvSpPr/>
          <p:nvPr/>
        </p:nvSpPr>
        <p:spPr bwMode="auto">
          <a:xfrm>
            <a:off x="405441" y="2412336"/>
            <a:ext cx="3573512" cy="577220"/>
          </a:xfrm>
          <a:prstGeom prst="roundRect">
            <a:avLst>
              <a:gd name="adj" fmla="val 9983"/>
            </a:avLst>
          </a:prstGeom>
          <a:noFill/>
          <a:ln w="19050">
            <a:solidFill>
              <a:srgbClr val="005F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7C084BAA-C883-4CD4-A1E1-CB76ABFC9067}"/>
              </a:ext>
            </a:extLst>
          </p:cNvPr>
          <p:cNvSpPr/>
          <p:nvPr/>
        </p:nvSpPr>
        <p:spPr bwMode="auto">
          <a:xfrm>
            <a:off x="405441" y="2989556"/>
            <a:ext cx="1885634" cy="651983"/>
          </a:xfrm>
          <a:prstGeom prst="roundRect">
            <a:avLst>
              <a:gd name="adj" fmla="val 7108"/>
            </a:avLst>
          </a:prstGeom>
          <a:noFill/>
          <a:ln w="19050">
            <a:solidFill>
              <a:srgbClr val="005F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A1F07EAE-0131-4326-A814-4F850E56E1BD}"/>
              </a:ext>
            </a:extLst>
          </p:cNvPr>
          <p:cNvCxnSpPr>
            <a:cxnSpLocks/>
            <a:stCxn id="2" idx="3"/>
          </p:cNvCxnSpPr>
          <p:nvPr/>
        </p:nvCxnSpPr>
        <p:spPr>
          <a:xfrm flipV="1">
            <a:off x="3978953" y="2451646"/>
            <a:ext cx="391549" cy="249300"/>
          </a:xfrm>
          <a:prstGeom prst="line">
            <a:avLst/>
          </a:prstGeom>
          <a:ln w="19050">
            <a:solidFill>
              <a:srgbClr val="005F4B"/>
            </a:solidFill>
            <a:tailEnd type="arrow" w="med" len="sm"/>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C2B64A32-7483-41B2-8751-2D37B2B51838}"/>
              </a:ext>
            </a:extLst>
          </p:cNvPr>
          <p:cNvSpPr/>
          <p:nvPr/>
        </p:nvSpPr>
        <p:spPr bwMode="auto">
          <a:xfrm>
            <a:off x="3746010" y="2058375"/>
            <a:ext cx="1718187" cy="353962"/>
          </a:xfrm>
          <a:prstGeom prst="round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050" b="1" dirty="0">
                <a:gradFill>
                  <a:gsLst>
                    <a:gs pos="0">
                      <a:srgbClr val="FFFFFF"/>
                    </a:gs>
                    <a:gs pos="100000">
                      <a:srgbClr val="FFFFFF"/>
                    </a:gs>
                  </a:gsLst>
                  <a:lin ang="5400000" scaled="0"/>
                </a:gradFill>
                <a:latin typeface="Tahoma"/>
                <a:ea typeface="Segoe UI" pitchFamily="34" charset="0"/>
                <a:cs typeface="Segoe UI" pitchFamily="34" charset="0"/>
              </a:rPr>
              <a:t>사용중인 포인트 요약</a:t>
            </a:r>
            <a:endParaRPr lang="en-US" sz="1050" b="1"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66AA74B-D229-4206-A3A8-927F7C2BD203}"/>
              </a:ext>
            </a:extLst>
          </p:cNvPr>
          <p:cNvSpPr/>
          <p:nvPr/>
        </p:nvSpPr>
        <p:spPr bwMode="auto">
          <a:xfrm>
            <a:off x="3746010" y="3961551"/>
            <a:ext cx="1718187" cy="353962"/>
          </a:xfrm>
          <a:prstGeom prst="round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050" b="1" dirty="0">
                <a:gradFill>
                  <a:gsLst>
                    <a:gs pos="0">
                      <a:srgbClr val="FFFFFF"/>
                    </a:gs>
                    <a:gs pos="100000">
                      <a:srgbClr val="FFFFFF"/>
                    </a:gs>
                  </a:gsLst>
                  <a:lin ang="5400000" scaled="0"/>
                </a:gradFill>
                <a:latin typeface="Tahoma"/>
                <a:ea typeface="Segoe UI" pitchFamily="34" charset="0"/>
                <a:cs typeface="Segoe UI" pitchFamily="34" charset="0"/>
              </a:rPr>
              <a:t>고객 </a:t>
            </a:r>
            <a:r>
              <a:rPr lang="en-US" altLang="ko-KR" sz="1050" b="1" dirty="0">
                <a:gradFill>
                  <a:gsLst>
                    <a:gs pos="0">
                      <a:srgbClr val="FFFFFF"/>
                    </a:gs>
                    <a:gs pos="100000">
                      <a:srgbClr val="FFFFFF"/>
                    </a:gs>
                  </a:gsLst>
                  <a:lin ang="5400000" scaled="0"/>
                </a:gradFill>
                <a:latin typeface="Tahoma"/>
                <a:ea typeface="Segoe UI" pitchFamily="34" charset="0"/>
                <a:cs typeface="Segoe UI" pitchFamily="34" charset="0"/>
              </a:rPr>
              <a:t>/ </a:t>
            </a:r>
            <a:r>
              <a:rPr lang="ko-KR" altLang="en-US" sz="1050" b="1" dirty="0" err="1">
                <a:gradFill>
                  <a:gsLst>
                    <a:gs pos="0">
                      <a:srgbClr val="FFFFFF"/>
                    </a:gs>
                    <a:gs pos="100000">
                      <a:srgbClr val="FFFFFF"/>
                    </a:gs>
                  </a:gsLst>
                  <a:lin ang="5400000" scaled="0"/>
                </a:gradFill>
                <a:latin typeface="Tahoma"/>
                <a:ea typeface="Segoe UI" pitchFamily="34" charset="0"/>
                <a:cs typeface="Segoe UI" pitchFamily="34" charset="0"/>
              </a:rPr>
              <a:t>테넌트</a:t>
            </a:r>
            <a:r>
              <a:rPr lang="ko-KR" altLang="en-US" sz="1050" b="1" dirty="0">
                <a:gradFill>
                  <a:gsLst>
                    <a:gs pos="0">
                      <a:srgbClr val="FFFFFF"/>
                    </a:gs>
                    <a:gs pos="100000">
                      <a:srgbClr val="FFFFFF"/>
                    </a:gs>
                  </a:gsLst>
                  <a:lin ang="5400000" scaled="0"/>
                </a:gradFill>
                <a:latin typeface="Tahoma"/>
                <a:ea typeface="Segoe UI" pitchFamily="34" charset="0"/>
                <a:cs typeface="Segoe UI" pitchFamily="34" charset="0"/>
              </a:rPr>
              <a:t> 사용량</a:t>
            </a:r>
            <a:endParaRPr lang="en-US" sz="1050" b="1" dirty="0">
              <a:gradFill>
                <a:gsLst>
                  <a:gs pos="0">
                    <a:srgbClr val="FFFFFF"/>
                  </a:gs>
                  <a:gs pos="100000">
                    <a:srgbClr val="FFFFFF"/>
                  </a:gs>
                </a:gsLst>
                <a:lin ang="5400000" scaled="0"/>
              </a:gradFill>
              <a:latin typeface="Tahoma"/>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94385FCD-C0CC-42A9-8AA4-A2BE7A65FBB7}"/>
              </a:ext>
            </a:extLst>
          </p:cNvPr>
          <p:cNvCxnSpPr>
            <a:cxnSpLocks/>
          </p:cNvCxnSpPr>
          <p:nvPr/>
        </p:nvCxnSpPr>
        <p:spPr>
          <a:xfrm>
            <a:off x="2291075" y="3641538"/>
            <a:ext cx="1405676" cy="278719"/>
          </a:xfrm>
          <a:prstGeom prst="straightConnector1">
            <a:avLst/>
          </a:prstGeom>
          <a:ln w="19050">
            <a:tailEnd type="arrow" w="med" len="sm"/>
          </a:ln>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E0C42256-B483-45D0-AEA3-AF30A8FA31BA}"/>
              </a:ext>
            </a:extLst>
          </p:cNvPr>
          <p:cNvSpPr/>
          <p:nvPr/>
        </p:nvSpPr>
        <p:spPr>
          <a:xfrm>
            <a:off x="5685091" y="1362807"/>
            <a:ext cx="2973936" cy="1027589"/>
          </a:xfrm>
          <a:prstGeom prst="rect">
            <a:avLst/>
          </a:prstGeom>
        </p:spPr>
        <p:txBody>
          <a:bodyPr wrap="square">
            <a:spAutoFit/>
          </a:bodyPr>
          <a:lstStyle/>
          <a:p>
            <a:r>
              <a:rPr lang="ko-KR" altLang="en-US" sz="1013" dirty="0">
                <a:solidFill>
                  <a:srgbClr val="FFFFFF"/>
                </a:solidFill>
              </a:rPr>
              <a:t>다음은 포인트로 집계 된 고객 전체 사용량 보기를 위한 </a:t>
            </a:r>
            <a:r>
              <a:rPr lang="ko-KR" altLang="en-US" sz="1013" dirty="0">
                <a:solidFill>
                  <a:srgbClr val="92EC1F"/>
                </a:solidFill>
              </a:rPr>
              <a:t>최상위 보고서</a:t>
            </a:r>
            <a:r>
              <a:rPr lang="ko-KR" altLang="en-US" sz="1013" dirty="0">
                <a:solidFill>
                  <a:srgbClr val="FFFFFF"/>
                </a:solidFill>
              </a:rPr>
              <a:t>입니다</a:t>
            </a:r>
            <a:r>
              <a:rPr lang="en-US" altLang="ko-KR" sz="1013" dirty="0">
                <a:solidFill>
                  <a:srgbClr val="FFFFFF"/>
                </a:solidFill>
              </a:rPr>
              <a:t>.</a:t>
            </a:r>
          </a:p>
          <a:p>
            <a:endParaRPr lang="en-US" sz="1013" dirty="0">
              <a:ln w="3175">
                <a:noFill/>
              </a:ln>
              <a:solidFill>
                <a:srgbClr val="FFFFFF"/>
              </a:solidFill>
              <a:cs typeface="Tahoma" panose="020B0604030504040204" pitchFamily="34" charset="0"/>
            </a:endParaRPr>
          </a:p>
          <a:p>
            <a:r>
              <a:rPr lang="ko-KR" altLang="en-US" sz="1013" dirty="0">
                <a:solidFill>
                  <a:srgbClr val="92EC1F"/>
                </a:solidFill>
              </a:rPr>
              <a:t>세분화된 수준의 보고서</a:t>
            </a:r>
            <a:r>
              <a:rPr lang="ko-KR" altLang="en-US" sz="1013" dirty="0">
                <a:solidFill>
                  <a:srgbClr val="FFFFFF"/>
                </a:solidFill>
              </a:rPr>
              <a:t>는 전체 고객 </a:t>
            </a:r>
            <a:r>
              <a:rPr lang="en-US" altLang="ko-KR" sz="1013" dirty="0">
                <a:solidFill>
                  <a:srgbClr val="FFFFFF"/>
                </a:solidFill>
              </a:rPr>
              <a:t>/ </a:t>
            </a:r>
            <a:r>
              <a:rPr lang="ko-KR" altLang="en-US" sz="1013" dirty="0" err="1">
                <a:solidFill>
                  <a:srgbClr val="FFFFFF"/>
                </a:solidFill>
              </a:rPr>
              <a:t>테넌트</a:t>
            </a:r>
            <a:r>
              <a:rPr lang="ko-KR" altLang="en-US" sz="1013" dirty="0">
                <a:solidFill>
                  <a:srgbClr val="FFFFFF"/>
                </a:solidFill>
              </a:rPr>
              <a:t> 사용량에 대한 라이선스 사용량 데이터를 보여줍니다</a:t>
            </a:r>
            <a:r>
              <a:rPr lang="en-US" altLang="ko-KR" sz="1013" dirty="0">
                <a:ln w="3175">
                  <a:noFill/>
                </a:ln>
                <a:solidFill>
                  <a:srgbClr val="93EB20"/>
                </a:solidFill>
                <a:cs typeface="Tahoma" panose="020B0604030504040204" pitchFamily="34" charset="0"/>
              </a:rPr>
              <a:t>.</a:t>
            </a:r>
            <a:endParaRPr lang="en-US" sz="1013" dirty="0"/>
          </a:p>
        </p:txBody>
      </p:sp>
    </p:spTree>
    <p:extLst>
      <p:ext uri="{BB962C8B-B14F-4D97-AF65-F5344CB8AC3E}">
        <p14:creationId xmlns:p14="http://schemas.microsoft.com/office/powerpoint/2010/main" val="365914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p:txBody>
          <a:bodyPr/>
          <a:lstStyle/>
          <a:p>
            <a:r>
              <a:rPr lang="ko-KR" altLang="en-US" dirty="0"/>
              <a:t>자동 보고서 승인</a:t>
            </a:r>
            <a:endParaRPr lang="en-US" dirty="0"/>
          </a:p>
        </p:txBody>
      </p:sp>
      <p:sp>
        <p:nvSpPr>
          <p:cNvPr id="5" name="Text Placeholder 4">
            <a:extLst>
              <a:ext uri="{FF2B5EF4-FFF2-40B4-BE49-F238E27FC236}">
                <a16:creationId xmlns:a16="http://schemas.microsoft.com/office/drawing/2014/main" id="{03C59FC5-B854-4F61-A921-D8FC14EEE41C}"/>
              </a:ext>
            </a:extLst>
          </p:cNvPr>
          <p:cNvSpPr>
            <a:spLocks noGrp="1"/>
          </p:cNvSpPr>
          <p:nvPr>
            <p:ph type="body" sz="quarter" idx="10"/>
          </p:nvPr>
        </p:nvSpPr>
        <p:spPr>
          <a:xfrm>
            <a:off x="358792" y="809350"/>
            <a:ext cx="8425225" cy="369332"/>
          </a:xfrm>
        </p:spPr>
        <p:txBody>
          <a:bodyPr/>
          <a:lstStyle/>
          <a:p>
            <a:r>
              <a:rPr lang="ko-KR" altLang="en-US" dirty="0"/>
              <a:t>사용량 보고서는 </a:t>
            </a:r>
            <a:r>
              <a:rPr lang="ko-KR" altLang="en-US" dirty="0">
                <a:solidFill>
                  <a:srgbClr val="92EC1F"/>
                </a:solidFill>
              </a:rPr>
              <a:t>자동으로 승인</a:t>
            </a:r>
            <a:r>
              <a:rPr lang="ko-KR" altLang="en-US" dirty="0"/>
              <a:t>될 수 있습니다</a:t>
            </a:r>
            <a:r>
              <a:rPr lang="en-US" altLang="ko-KR" dirty="0"/>
              <a:t>.</a:t>
            </a:r>
            <a:endParaRPr lang="en-US" dirty="0">
              <a:solidFill>
                <a:srgbClr val="93EB20"/>
              </a:solidFill>
            </a:endParaRPr>
          </a:p>
        </p:txBody>
      </p:sp>
      <p:pic>
        <p:nvPicPr>
          <p:cNvPr id="6" name="Picture 5">
            <a:extLst>
              <a:ext uri="{FF2B5EF4-FFF2-40B4-BE49-F238E27FC236}">
                <a16:creationId xmlns:a16="http://schemas.microsoft.com/office/drawing/2014/main" id="{729C9CA8-A9BD-46D2-BE5A-BB03480173B6}"/>
              </a:ext>
            </a:extLst>
          </p:cNvPr>
          <p:cNvPicPr>
            <a:picLocks noChangeAspect="1"/>
          </p:cNvPicPr>
          <p:nvPr/>
        </p:nvPicPr>
        <p:blipFill>
          <a:blip r:embed="rId2"/>
          <a:stretch>
            <a:fillRect/>
          </a:stretch>
        </p:blipFill>
        <p:spPr>
          <a:xfrm>
            <a:off x="389436" y="1262582"/>
            <a:ext cx="6590342" cy="3482621"/>
          </a:xfrm>
          <a:prstGeom prst="rect">
            <a:avLst/>
          </a:prstGeom>
        </p:spPr>
      </p:pic>
    </p:spTree>
    <p:extLst>
      <p:ext uri="{BB962C8B-B14F-4D97-AF65-F5344CB8AC3E}">
        <p14:creationId xmlns:p14="http://schemas.microsoft.com/office/powerpoint/2010/main" val="2177237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p:txBody>
          <a:bodyPr/>
          <a:lstStyle/>
          <a:p>
            <a:r>
              <a:rPr lang="ko-KR" altLang="en-US" dirty="0"/>
              <a:t>보고서 자동 전달</a:t>
            </a:r>
            <a:endParaRPr lang="en-US" dirty="0"/>
          </a:p>
        </p:txBody>
      </p:sp>
      <p:sp>
        <p:nvSpPr>
          <p:cNvPr id="5" name="Text Placeholder 4">
            <a:extLst>
              <a:ext uri="{FF2B5EF4-FFF2-40B4-BE49-F238E27FC236}">
                <a16:creationId xmlns:a16="http://schemas.microsoft.com/office/drawing/2014/main" id="{03C59FC5-B854-4F61-A921-D8FC14EEE41C}"/>
              </a:ext>
            </a:extLst>
          </p:cNvPr>
          <p:cNvSpPr>
            <a:spLocks noGrp="1"/>
          </p:cNvSpPr>
          <p:nvPr>
            <p:ph type="body" sz="quarter" idx="10"/>
          </p:nvPr>
        </p:nvSpPr>
        <p:spPr>
          <a:xfrm>
            <a:off x="358792" y="761456"/>
            <a:ext cx="8425225" cy="369332"/>
          </a:xfrm>
        </p:spPr>
        <p:txBody>
          <a:bodyPr/>
          <a:lstStyle/>
          <a:p>
            <a:r>
              <a:rPr lang="ko-KR" altLang="en-US" dirty="0"/>
              <a:t>이메일을 통해 사용량 보고서를 </a:t>
            </a:r>
            <a:r>
              <a:rPr lang="ko-KR" altLang="en-US" dirty="0">
                <a:solidFill>
                  <a:srgbClr val="92EC1F"/>
                </a:solidFill>
              </a:rPr>
              <a:t>자동으로 전달</a:t>
            </a:r>
            <a:r>
              <a:rPr lang="ko-KR" altLang="en-US" dirty="0"/>
              <a:t>할 수 있습니다</a:t>
            </a:r>
            <a:r>
              <a:rPr lang="en-US" altLang="ko-KR" dirty="0"/>
              <a:t>.</a:t>
            </a:r>
            <a:endParaRPr lang="en-US" dirty="0"/>
          </a:p>
        </p:txBody>
      </p:sp>
      <p:sp>
        <p:nvSpPr>
          <p:cNvPr id="6" name="Rectangle 5">
            <a:extLst>
              <a:ext uri="{FF2B5EF4-FFF2-40B4-BE49-F238E27FC236}">
                <a16:creationId xmlns:a16="http://schemas.microsoft.com/office/drawing/2014/main" id="{D6B0297F-6210-4AEB-B642-DAA71F3488E8}"/>
              </a:ext>
            </a:extLst>
          </p:cNvPr>
          <p:cNvSpPr/>
          <p:nvPr/>
        </p:nvSpPr>
        <p:spPr bwMode="auto">
          <a:xfrm>
            <a:off x="2814660" y="1579564"/>
            <a:ext cx="1064420" cy="311150"/>
          </a:xfrm>
          <a:prstGeom prst="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013"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7" name="Rectangle 6">
            <a:extLst>
              <a:ext uri="{FF2B5EF4-FFF2-40B4-BE49-F238E27FC236}">
                <a16:creationId xmlns:a16="http://schemas.microsoft.com/office/drawing/2014/main" id="{9319B195-9D99-4606-A72A-439FF877EA67}"/>
              </a:ext>
            </a:extLst>
          </p:cNvPr>
          <p:cNvSpPr/>
          <p:nvPr/>
        </p:nvSpPr>
        <p:spPr bwMode="auto">
          <a:xfrm>
            <a:off x="3564783" y="2239878"/>
            <a:ext cx="2152620" cy="1646322"/>
          </a:xfrm>
          <a:prstGeom prst="rect">
            <a:avLst/>
          </a:prstGeom>
          <a:noFill/>
          <a:ln w="190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013" dirty="0">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2" name="Picture 1">
            <a:extLst>
              <a:ext uri="{FF2B5EF4-FFF2-40B4-BE49-F238E27FC236}">
                <a16:creationId xmlns:a16="http://schemas.microsoft.com/office/drawing/2014/main" id="{83593DFB-79BB-45E9-A278-0631D6E7E8F8}"/>
              </a:ext>
            </a:extLst>
          </p:cNvPr>
          <p:cNvPicPr>
            <a:picLocks noChangeAspect="1"/>
          </p:cNvPicPr>
          <p:nvPr/>
        </p:nvPicPr>
        <p:blipFill>
          <a:blip r:embed="rId2"/>
          <a:stretch>
            <a:fillRect/>
          </a:stretch>
        </p:blipFill>
        <p:spPr>
          <a:xfrm>
            <a:off x="358792" y="1284005"/>
            <a:ext cx="7761849" cy="3105721"/>
          </a:xfrm>
          <a:prstGeom prst="rect">
            <a:avLst/>
          </a:prstGeom>
        </p:spPr>
      </p:pic>
      <p:pic>
        <p:nvPicPr>
          <p:cNvPr id="3" name="Picture 2">
            <a:extLst>
              <a:ext uri="{FF2B5EF4-FFF2-40B4-BE49-F238E27FC236}">
                <a16:creationId xmlns:a16="http://schemas.microsoft.com/office/drawing/2014/main" id="{FC415239-6351-436C-8D05-57AD25F8D2AF}"/>
              </a:ext>
            </a:extLst>
          </p:cNvPr>
          <p:cNvPicPr>
            <a:picLocks noChangeAspect="1"/>
          </p:cNvPicPr>
          <p:nvPr/>
        </p:nvPicPr>
        <p:blipFill>
          <a:blip r:embed="rId3"/>
          <a:stretch>
            <a:fillRect/>
          </a:stretch>
        </p:blipFill>
        <p:spPr>
          <a:xfrm>
            <a:off x="3422591" y="2481381"/>
            <a:ext cx="1627580" cy="1404820"/>
          </a:xfrm>
          <a:prstGeom prst="rect">
            <a:avLst/>
          </a:prstGeom>
        </p:spPr>
      </p:pic>
    </p:spTree>
    <p:extLst>
      <p:ext uri="{BB962C8B-B14F-4D97-AF65-F5344CB8AC3E}">
        <p14:creationId xmlns:p14="http://schemas.microsoft.com/office/powerpoint/2010/main" val="3442893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85B41-819D-472D-9F88-C4F30FA82E05}"/>
              </a:ext>
            </a:extLst>
          </p:cNvPr>
          <p:cNvSpPr>
            <a:spLocks noGrp="1"/>
          </p:cNvSpPr>
          <p:nvPr>
            <p:ph type="title"/>
          </p:nvPr>
        </p:nvSpPr>
        <p:spPr>
          <a:xfrm>
            <a:off x="360000" y="171451"/>
            <a:ext cx="8363938" cy="553998"/>
          </a:xfrm>
        </p:spPr>
        <p:txBody>
          <a:bodyPr/>
          <a:lstStyle/>
          <a:p>
            <a:r>
              <a:rPr lang="ko-KR" altLang="en-US" dirty="0"/>
              <a:t>내장된 비용 청구 기능</a:t>
            </a:r>
            <a:endParaRPr lang="en-US" dirty="0"/>
          </a:p>
        </p:txBody>
      </p:sp>
      <p:sp>
        <p:nvSpPr>
          <p:cNvPr id="5" name="Text Placeholder 3">
            <a:extLst>
              <a:ext uri="{FF2B5EF4-FFF2-40B4-BE49-F238E27FC236}">
                <a16:creationId xmlns:a16="http://schemas.microsoft.com/office/drawing/2014/main" id="{7198DC1C-4EAB-4A38-AE21-4B583E1425E6}"/>
              </a:ext>
            </a:extLst>
          </p:cNvPr>
          <p:cNvSpPr>
            <a:spLocks noGrp="1"/>
          </p:cNvSpPr>
          <p:nvPr>
            <p:ph type="body" sz="quarter" idx="10"/>
          </p:nvPr>
        </p:nvSpPr>
        <p:spPr>
          <a:xfrm>
            <a:off x="4914900" y="1201738"/>
            <a:ext cx="3822700" cy="3579812"/>
          </a:xfrm>
          <a:prstGeom prst="roundRect">
            <a:avLst>
              <a:gd name="adj" fmla="val 3470"/>
            </a:avLst>
          </a:prstGeom>
          <a:ln w="19050">
            <a:noFill/>
          </a:ln>
        </p:spPr>
        <p:txBody>
          <a:bodyPr vert="horz" wrap="square" lIns="144000" tIns="0" rIns="72000" bIns="0" rtlCol="0" anchor="ctr">
            <a:noAutofit/>
          </a:bodyPr>
          <a:lstStyle/>
          <a:p>
            <a:r>
              <a:rPr lang="ko-KR" altLang="en-US" sz="1500" dirty="0"/>
              <a:t>스프레드 시트에서 숫자를 수동으로 처리하지 마십시오</a:t>
            </a:r>
            <a:r>
              <a:rPr lang="en-US" altLang="ko-KR" sz="1500" dirty="0"/>
              <a:t>.</a:t>
            </a:r>
          </a:p>
          <a:p>
            <a:r>
              <a:rPr lang="en-US" altLang="ko-KR" sz="1500" dirty="0"/>
              <a:t>Veeam Service Provider Console</a:t>
            </a:r>
            <a:r>
              <a:rPr lang="ko-KR" altLang="en-US" sz="1500" dirty="0"/>
              <a:t>의 강력한 </a:t>
            </a:r>
            <a:r>
              <a:rPr lang="ko-KR" altLang="en-US" sz="1500" dirty="0">
                <a:solidFill>
                  <a:srgbClr val="92EC1F"/>
                </a:solidFill>
              </a:rPr>
              <a:t>내장된 보고서 및 비용 청구 엔진</a:t>
            </a:r>
            <a:r>
              <a:rPr lang="ko-KR" altLang="en-US" sz="1500" dirty="0"/>
              <a:t>은 서비스 제공 업체가 고객의 환경</a:t>
            </a:r>
            <a:r>
              <a:rPr lang="en-US" altLang="ko-KR" sz="1500" dirty="0"/>
              <a:t>, </a:t>
            </a:r>
            <a:r>
              <a:rPr lang="ko-KR" altLang="en-US" sz="1500" dirty="0"/>
              <a:t>작업 부하 및 사용량을 파악할 수 있도록 도와줍니다</a:t>
            </a:r>
            <a:r>
              <a:rPr lang="en-US" altLang="ko-KR" sz="1500" dirty="0"/>
              <a:t>.</a:t>
            </a:r>
          </a:p>
          <a:p>
            <a:endParaRPr lang="en-US" sz="1500" dirty="0"/>
          </a:p>
          <a:p>
            <a:r>
              <a:rPr lang="ko-KR" altLang="en-US" sz="1500" dirty="0"/>
              <a:t>서비스 별 또는 고객별로 요금제 가격을 설정하면</a:t>
            </a:r>
            <a:r>
              <a:rPr lang="en-US" altLang="ko-KR" sz="1500" dirty="0"/>
              <a:t> Veeam Service Provider Console </a:t>
            </a:r>
            <a:r>
              <a:rPr lang="ko-KR" altLang="en-US" sz="1500" dirty="0"/>
              <a:t>이 나머지를 처리합니다</a:t>
            </a:r>
            <a:r>
              <a:rPr lang="en-US" altLang="ko-KR" sz="1500" dirty="0"/>
              <a:t>.</a:t>
            </a:r>
            <a:endParaRPr lang="en-US" sz="1500" dirty="0"/>
          </a:p>
        </p:txBody>
      </p:sp>
      <p:pic>
        <p:nvPicPr>
          <p:cNvPr id="3" name="Picture 2">
            <a:extLst>
              <a:ext uri="{FF2B5EF4-FFF2-40B4-BE49-F238E27FC236}">
                <a16:creationId xmlns:a16="http://schemas.microsoft.com/office/drawing/2014/main" id="{70A963B8-26A0-45BE-AB5E-70BBC5533DFD}"/>
              </a:ext>
            </a:extLst>
          </p:cNvPr>
          <p:cNvPicPr>
            <a:picLocks noChangeAspect="1"/>
          </p:cNvPicPr>
          <p:nvPr/>
        </p:nvPicPr>
        <p:blipFill>
          <a:blip r:embed="rId2"/>
          <a:stretch>
            <a:fillRect/>
          </a:stretch>
        </p:blipFill>
        <p:spPr>
          <a:xfrm>
            <a:off x="389436" y="914400"/>
            <a:ext cx="4408874" cy="3733061"/>
          </a:xfrm>
          <a:prstGeom prst="rect">
            <a:avLst/>
          </a:prstGeom>
        </p:spPr>
      </p:pic>
    </p:spTree>
    <p:extLst>
      <p:ext uri="{BB962C8B-B14F-4D97-AF65-F5344CB8AC3E}">
        <p14:creationId xmlns:p14="http://schemas.microsoft.com/office/powerpoint/2010/main" val="36094002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F37F6A-4A22-4EC0-9CD5-AD6BD10BED1D}"/>
              </a:ext>
            </a:extLst>
          </p:cNvPr>
          <p:cNvSpPr>
            <a:spLocks noGrp="1"/>
          </p:cNvSpPr>
          <p:nvPr>
            <p:ph type="title"/>
          </p:nvPr>
        </p:nvSpPr>
        <p:spPr>
          <a:xfrm>
            <a:off x="360000" y="171451"/>
            <a:ext cx="8363938" cy="553998"/>
          </a:xfrm>
        </p:spPr>
        <p:txBody>
          <a:bodyPr/>
          <a:lstStyle/>
          <a:p>
            <a:r>
              <a:rPr lang="en-US" altLang="ko-KR" dirty="0"/>
              <a:t>RESTful APIs - </a:t>
            </a:r>
            <a:r>
              <a:rPr lang="ko-KR" altLang="en-US" dirty="0"/>
              <a:t>통합 및 자동화</a:t>
            </a:r>
            <a:endParaRPr lang="en-US" dirty="0"/>
          </a:p>
        </p:txBody>
      </p:sp>
      <p:sp>
        <p:nvSpPr>
          <p:cNvPr id="5" name="Rectangle 4">
            <a:extLst>
              <a:ext uri="{FF2B5EF4-FFF2-40B4-BE49-F238E27FC236}">
                <a16:creationId xmlns:a16="http://schemas.microsoft.com/office/drawing/2014/main" id="{81A39019-1F3C-48FA-84B2-E679C8ABECED}"/>
              </a:ext>
            </a:extLst>
          </p:cNvPr>
          <p:cNvSpPr/>
          <p:nvPr/>
        </p:nvSpPr>
        <p:spPr bwMode="auto">
          <a:xfrm>
            <a:off x="4962834" y="1408655"/>
            <a:ext cx="3857314" cy="984886"/>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ko-KR" altLang="en-US" sz="1500" dirty="0">
                <a:solidFill>
                  <a:srgbClr val="FFFFFF"/>
                </a:solidFill>
              </a:rPr>
              <a:t>표준화된 </a:t>
            </a:r>
            <a:r>
              <a:rPr lang="en-US" altLang="ko-KR" sz="1500" dirty="0">
                <a:solidFill>
                  <a:srgbClr val="92EC1F"/>
                </a:solidFill>
              </a:rPr>
              <a:t>RESTful API</a:t>
            </a:r>
            <a:r>
              <a:rPr lang="ko-KR" altLang="en-US" sz="1500" dirty="0">
                <a:solidFill>
                  <a:srgbClr val="92EC1F"/>
                </a:solidFill>
              </a:rPr>
              <a:t> </a:t>
            </a:r>
            <a:r>
              <a:rPr lang="ko-KR" altLang="en-US" sz="1500" dirty="0">
                <a:solidFill>
                  <a:srgbClr val="FFFFFF"/>
                </a:solidFill>
              </a:rPr>
              <a:t>사용으로 </a:t>
            </a:r>
            <a:r>
              <a:rPr lang="en-US" altLang="ko-KR" sz="1500" dirty="0">
                <a:solidFill>
                  <a:srgbClr val="FFFFFF"/>
                </a:solidFill>
              </a:rPr>
              <a:t>Veeam Service Provider Console</a:t>
            </a:r>
            <a:r>
              <a:rPr lang="ko-KR" altLang="en-US" sz="1500" dirty="0">
                <a:solidFill>
                  <a:srgbClr val="FFFFFF"/>
                </a:solidFill>
              </a:rPr>
              <a:t>은 다양한 </a:t>
            </a:r>
            <a:r>
              <a:rPr lang="en-US" altLang="ko-KR" sz="1500" dirty="0">
                <a:solidFill>
                  <a:srgbClr val="FFFFFF"/>
                </a:solidFill>
              </a:rPr>
              <a:t>GET, POST, PATCH </a:t>
            </a:r>
            <a:r>
              <a:rPr lang="ko-KR" altLang="en-US" sz="1500" dirty="0">
                <a:solidFill>
                  <a:srgbClr val="FFFFFF"/>
                </a:solidFill>
              </a:rPr>
              <a:t>및 </a:t>
            </a:r>
            <a:r>
              <a:rPr lang="en-US" altLang="ko-KR" sz="1500" dirty="0">
                <a:solidFill>
                  <a:srgbClr val="FFFFFF"/>
                </a:solidFill>
              </a:rPr>
              <a:t>DELETE </a:t>
            </a:r>
            <a:r>
              <a:rPr lang="ko-KR" altLang="en-US" sz="1500" dirty="0">
                <a:solidFill>
                  <a:srgbClr val="FFFFFF"/>
                </a:solidFill>
              </a:rPr>
              <a:t>메서드를 제공합니다</a:t>
            </a:r>
            <a:r>
              <a:rPr lang="en-US" altLang="ko-KR" sz="1500" dirty="0">
                <a:solidFill>
                  <a:srgbClr val="FFFFFF"/>
                </a:solidFill>
              </a:rPr>
              <a:t>.</a:t>
            </a:r>
            <a:endParaRPr lang="en-US" sz="1500" dirty="0">
              <a:solidFill>
                <a:srgbClr val="FFFFFF"/>
              </a:solidFill>
              <a:latin typeface="Tahoma"/>
            </a:endParaRPr>
          </a:p>
        </p:txBody>
      </p:sp>
      <p:pic>
        <p:nvPicPr>
          <p:cNvPr id="1026" name="Picture 2" descr="https://www.veeam.com/content/dam/veeam/en/public/images/availability-console/swagger_response.png.web.1280.1280.png?ck=1527758220127">
            <a:extLst>
              <a:ext uri="{FF2B5EF4-FFF2-40B4-BE49-F238E27FC236}">
                <a16:creationId xmlns:a16="http://schemas.microsoft.com/office/drawing/2014/main" id="{E03ED0C8-826D-4EF7-B44D-A60264C62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72" y="1408653"/>
            <a:ext cx="4330608" cy="3264581"/>
          </a:xfrm>
          <a:prstGeom prst="rect">
            <a:avLst/>
          </a:prstGeom>
          <a:ln>
            <a:noFill/>
          </a:ln>
          <a:effectLst>
            <a:outerShdw blurRad="63500" algn="ctr"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45ABC62-EE8D-4FA2-A728-82E7A682B5EB}"/>
              </a:ext>
            </a:extLst>
          </p:cNvPr>
          <p:cNvSpPr/>
          <p:nvPr/>
        </p:nvSpPr>
        <p:spPr bwMode="auto">
          <a:xfrm>
            <a:off x="4962833" y="2524627"/>
            <a:ext cx="3857314" cy="984885"/>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ko-KR" altLang="en-US" sz="1500" dirty="0">
                <a:solidFill>
                  <a:srgbClr val="FFFFFF"/>
                </a:solidFill>
              </a:rPr>
              <a:t>고객 및 </a:t>
            </a:r>
            <a:r>
              <a:rPr lang="ko-KR" altLang="en-US" sz="1500" dirty="0" err="1">
                <a:solidFill>
                  <a:srgbClr val="FFFFFF"/>
                </a:solidFill>
              </a:rPr>
              <a:t>리셀러</a:t>
            </a:r>
            <a:r>
              <a:rPr lang="ko-KR" altLang="en-US" sz="1500" dirty="0">
                <a:solidFill>
                  <a:srgbClr val="FFFFFF"/>
                </a:solidFill>
              </a:rPr>
              <a:t> 관리</a:t>
            </a:r>
            <a:r>
              <a:rPr lang="en-US" altLang="ko-KR" sz="1500" dirty="0">
                <a:solidFill>
                  <a:srgbClr val="FFFFFF"/>
                </a:solidFill>
              </a:rPr>
              <a:t>, </a:t>
            </a:r>
            <a:r>
              <a:rPr lang="ko-KR" altLang="en-US" sz="1500" dirty="0">
                <a:solidFill>
                  <a:srgbClr val="FFFFFF"/>
                </a:solidFill>
              </a:rPr>
              <a:t>라이선스 관리</a:t>
            </a:r>
            <a:r>
              <a:rPr lang="en-US" altLang="ko-KR" sz="1500" dirty="0">
                <a:solidFill>
                  <a:srgbClr val="FFFFFF"/>
                </a:solidFill>
              </a:rPr>
              <a:t>, </a:t>
            </a:r>
            <a:r>
              <a:rPr lang="ko-KR" altLang="en-US" sz="1500" dirty="0">
                <a:solidFill>
                  <a:srgbClr val="FFFFFF"/>
                </a:solidFill>
              </a:rPr>
              <a:t>경보 등에 대한 요청을 추가하고 개선합니다</a:t>
            </a:r>
            <a:r>
              <a:rPr lang="en-US" altLang="ko-KR" sz="1500" dirty="0">
                <a:solidFill>
                  <a:srgbClr val="FFFFFF"/>
                </a:solidFill>
              </a:rPr>
              <a:t>.</a:t>
            </a:r>
            <a:endParaRPr lang="en-US" sz="1500" dirty="0">
              <a:solidFill>
                <a:srgbClr val="FFFFFF"/>
              </a:solidFill>
              <a:latin typeface="Tahoma"/>
            </a:endParaRPr>
          </a:p>
        </p:txBody>
      </p:sp>
      <p:sp>
        <p:nvSpPr>
          <p:cNvPr id="9" name="Rectangle 8">
            <a:extLst>
              <a:ext uri="{FF2B5EF4-FFF2-40B4-BE49-F238E27FC236}">
                <a16:creationId xmlns:a16="http://schemas.microsoft.com/office/drawing/2014/main" id="{AD4845E4-EFAE-4C10-AD26-B02ADAD12770}"/>
              </a:ext>
            </a:extLst>
          </p:cNvPr>
          <p:cNvSpPr/>
          <p:nvPr/>
        </p:nvSpPr>
        <p:spPr bwMode="auto">
          <a:xfrm>
            <a:off x="4962833" y="3640598"/>
            <a:ext cx="3857314" cy="1068389"/>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defTabSz="686013">
              <a:buSzPct val="90000"/>
              <a:defRPr/>
            </a:pPr>
            <a:r>
              <a:rPr lang="ko-KR" altLang="en-US" sz="1500" dirty="0">
                <a:solidFill>
                  <a:srgbClr val="FFFFFF"/>
                </a:solidFill>
              </a:rPr>
              <a:t>또한 </a:t>
            </a:r>
            <a:r>
              <a:rPr lang="en-US" altLang="ko-KR" sz="1500" dirty="0">
                <a:solidFill>
                  <a:srgbClr val="92EC1F"/>
                </a:solidFill>
              </a:rPr>
              <a:t>VMware </a:t>
            </a:r>
            <a:r>
              <a:rPr lang="en-US" altLang="ko-KR" sz="1500" dirty="0" err="1">
                <a:solidFill>
                  <a:srgbClr val="92EC1F"/>
                </a:solidFill>
              </a:rPr>
              <a:t>vCloud</a:t>
            </a:r>
            <a:r>
              <a:rPr lang="en-US" altLang="ko-KR" sz="1500" dirty="0">
                <a:solidFill>
                  <a:srgbClr val="92EC1F"/>
                </a:solidFill>
              </a:rPr>
              <a:t> Director</a:t>
            </a:r>
            <a:r>
              <a:rPr lang="ko-KR" altLang="en-US" sz="1500" dirty="0">
                <a:solidFill>
                  <a:srgbClr val="FFFFFF"/>
                </a:solidFill>
              </a:rPr>
              <a:t>에 대한 지원을 추가하고 </a:t>
            </a:r>
            <a:r>
              <a:rPr lang="en-US" altLang="ko-KR" sz="1500" dirty="0">
                <a:solidFill>
                  <a:srgbClr val="FFFFFF"/>
                </a:solidFill>
              </a:rPr>
              <a:t>"</a:t>
            </a:r>
            <a:r>
              <a:rPr lang="ko-KR" altLang="en-US" sz="1500" dirty="0" err="1">
                <a:solidFill>
                  <a:srgbClr val="FFFFFF"/>
                </a:solidFill>
              </a:rPr>
              <a:t>테넌트</a:t>
            </a:r>
            <a:r>
              <a:rPr lang="en-US" altLang="ko-KR" sz="1500" dirty="0">
                <a:solidFill>
                  <a:srgbClr val="FFFFFF"/>
                </a:solidFill>
              </a:rPr>
              <a:t>"</a:t>
            </a:r>
            <a:r>
              <a:rPr lang="ko-KR" altLang="en-US" sz="1500" dirty="0">
                <a:solidFill>
                  <a:srgbClr val="FFFFFF"/>
                </a:solidFill>
              </a:rPr>
              <a:t>및 회사 생성 및 백업 포털 사용자 로그인을 위해 생성된 기타 사용자를 사용합니다</a:t>
            </a:r>
            <a:r>
              <a:rPr lang="en-US" altLang="ko-KR" sz="1500" dirty="0">
                <a:solidFill>
                  <a:srgbClr val="FFFFFF"/>
                </a:solidFill>
              </a:rPr>
              <a:t>.</a:t>
            </a:r>
            <a:endParaRPr lang="en-US" sz="1500" dirty="0">
              <a:solidFill>
                <a:srgbClr val="FFFFFF"/>
              </a:solidFill>
              <a:latin typeface="Tahoma"/>
            </a:endParaRPr>
          </a:p>
        </p:txBody>
      </p:sp>
    </p:spTree>
    <p:extLst>
      <p:ext uri="{BB962C8B-B14F-4D97-AF65-F5344CB8AC3E}">
        <p14:creationId xmlns:p14="http://schemas.microsoft.com/office/powerpoint/2010/main" val="26187101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7D438A-2138-4944-8D1B-5B443BE5C758}"/>
              </a:ext>
            </a:extLst>
          </p:cNvPr>
          <p:cNvSpPr>
            <a:spLocks noGrp="1"/>
          </p:cNvSpPr>
          <p:nvPr>
            <p:ph type="title"/>
          </p:nvPr>
        </p:nvSpPr>
        <p:spPr/>
        <p:txBody>
          <a:bodyPr/>
          <a:lstStyle/>
          <a:p>
            <a:r>
              <a:rPr lang="en-US" dirty="0"/>
              <a:t>Workloads</a:t>
            </a:r>
            <a:endParaRPr lang="en-AU" dirty="0"/>
          </a:p>
        </p:txBody>
      </p:sp>
      <p:grpSp>
        <p:nvGrpSpPr>
          <p:cNvPr id="14" name="Group 13">
            <a:extLst>
              <a:ext uri="{FF2B5EF4-FFF2-40B4-BE49-F238E27FC236}">
                <a16:creationId xmlns:a16="http://schemas.microsoft.com/office/drawing/2014/main" id="{649E3B96-37B9-4012-9729-21B013FB6E91}"/>
              </a:ext>
            </a:extLst>
          </p:cNvPr>
          <p:cNvGrpSpPr/>
          <p:nvPr/>
        </p:nvGrpSpPr>
        <p:grpSpPr>
          <a:xfrm>
            <a:off x="359999" y="816911"/>
            <a:ext cx="3258207" cy="2039009"/>
            <a:chOff x="359999" y="816911"/>
            <a:chExt cx="3258207" cy="2039009"/>
          </a:xfrm>
        </p:grpSpPr>
        <p:sp>
          <p:nvSpPr>
            <p:cNvPr id="6" name="Rectangle 5">
              <a:extLst>
                <a:ext uri="{FF2B5EF4-FFF2-40B4-BE49-F238E27FC236}">
                  <a16:creationId xmlns:a16="http://schemas.microsoft.com/office/drawing/2014/main" id="{F66E0438-7411-4CFB-B70E-471AED30B7CA}"/>
                </a:ext>
              </a:extLst>
            </p:cNvPr>
            <p:cNvSpPr/>
            <p:nvPr/>
          </p:nvSpPr>
          <p:spPr bwMode="auto">
            <a:xfrm>
              <a:off x="359999" y="966952"/>
              <a:ext cx="3258207" cy="1888968"/>
            </a:xfrm>
            <a:prstGeom prst="rect">
              <a:avLst/>
            </a:prstGeom>
            <a:noFill/>
            <a:ln w="1270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TextBox 6">
              <a:extLst>
                <a:ext uri="{FF2B5EF4-FFF2-40B4-BE49-F238E27FC236}">
                  <a16:creationId xmlns:a16="http://schemas.microsoft.com/office/drawing/2014/main" id="{7018BA0E-78AB-4799-B3B6-005EC831EAFD}"/>
                </a:ext>
              </a:extLst>
            </p:cNvPr>
            <p:cNvSpPr txBox="1"/>
            <p:nvPr/>
          </p:nvSpPr>
          <p:spPr>
            <a:xfrm>
              <a:off x="1490024" y="816911"/>
              <a:ext cx="998158" cy="300082"/>
            </a:xfrm>
            <a:prstGeom prst="rect">
              <a:avLst/>
            </a:prstGeom>
            <a:solidFill>
              <a:srgbClr val="003738"/>
            </a:solidFill>
          </p:spPr>
          <p:txBody>
            <a:bodyPr wrap="none" rtlCol="0" anchor="ctr">
              <a:spAutoFit/>
            </a:bodyPr>
            <a:lstStyle/>
            <a:p>
              <a:pPr algn="ctr"/>
              <a:r>
                <a:rPr lang="en-US" dirty="0">
                  <a:solidFill>
                    <a:srgbClr val="D9D9D9"/>
                  </a:solidFill>
                </a:rPr>
                <a:t>Production</a:t>
              </a:r>
              <a:endParaRPr lang="en-AU" dirty="0">
                <a:solidFill>
                  <a:srgbClr val="D9D9D9"/>
                </a:solidFill>
              </a:endParaRPr>
            </a:p>
          </p:txBody>
        </p:sp>
      </p:grpSp>
      <p:grpSp>
        <p:nvGrpSpPr>
          <p:cNvPr id="17" name="Group 16">
            <a:extLst>
              <a:ext uri="{FF2B5EF4-FFF2-40B4-BE49-F238E27FC236}">
                <a16:creationId xmlns:a16="http://schemas.microsoft.com/office/drawing/2014/main" id="{B469A5CE-C703-4662-9CA8-31295EE09CAE}"/>
              </a:ext>
            </a:extLst>
          </p:cNvPr>
          <p:cNvGrpSpPr/>
          <p:nvPr/>
        </p:nvGrpSpPr>
        <p:grpSpPr>
          <a:xfrm>
            <a:off x="3770033" y="816911"/>
            <a:ext cx="2775828" cy="2033693"/>
            <a:chOff x="3770033" y="816911"/>
            <a:chExt cx="2775828" cy="2033693"/>
          </a:xfrm>
        </p:grpSpPr>
        <p:sp>
          <p:nvSpPr>
            <p:cNvPr id="10" name="Rectangle 9">
              <a:extLst>
                <a:ext uri="{FF2B5EF4-FFF2-40B4-BE49-F238E27FC236}">
                  <a16:creationId xmlns:a16="http://schemas.microsoft.com/office/drawing/2014/main" id="{FE1E4FEA-5ACB-43E9-A572-593A7392A1D1}"/>
                </a:ext>
              </a:extLst>
            </p:cNvPr>
            <p:cNvSpPr/>
            <p:nvPr/>
          </p:nvSpPr>
          <p:spPr bwMode="auto">
            <a:xfrm>
              <a:off x="3770033" y="969846"/>
              <a:ext cx="2775828" cy="1880758"/>
            </a:xfrm>
            <a:prstGeom prst="rect">
              <a:avLst/>
            </a:prstGeom>
            <a:noFill/>
            <a:ln w="1270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TextBox 10">
              <a:extLst>
                <a:ext uri="{FF2B5EF4-FFF2-40B4-BE49-F238E27FC236}">
                  <a16:creationId xmlns:a16="http://schemas.microsoft.com/office/drawing/2014/main" id="{EE08394C-2E51-4DF2-AEBD-633BF0AC1EBA}"/>
                </a:ext>
              </a:extLst>
            </p:cNvPr>
            <p:cNvSpPr txBox="1"/>
            <p:nvPr/>
          </p:nvSpPr>
          <p:spPr>
            <a:xfrm>
              <a:off x="4598242" y="816911"/>
              <a:ext cx="1119409" cy="300082"/>
            </a:xfrm>
            <a:prstGeom prst="rect">
              <a:avLst/>
            </a:prstGeom>
            <a:solidFill>
              <a:srgbClr val="003738"/>
            </a:solidFill>
          </p:spPr>
          <p:txBody>
            <a:bodyPr wrap="none" rtlCol="0" anchor="ctr">
              <a:spAutoFit/>
            </a:bodyPr>
            <a:lstStyle/>
            <a:p>
              <a:pPr algn="ctr"/>
              <a:r>
                <a:rPr lang="en-US" dirty="0">
                  <a:solidFill>
                    <a:srgbClr val="D9D9D9"/>
                  </a:solidFill>
                </a:rPr>
                <a:t>Public Cloud</a:t>
              </a:r>
              <a:endParaRPr lang="en-AU" dirty="0">
                <a:solidFill>
                  <a:srgbClr val="D9D9D9"/>
                </a:solidFill>
              </a:endParaRPr>
            </a:p>
          </p:txBody>
        </p:sp>
      </p:grpSp>
      <p:grpSp>
        <p:nvGrpSpPr>
          <p:cNvPr id="16" name="Group 15">
            <a:extLst>
              <a:ext uri="{FF2B5EF4-FFF2-40B4-BE49-F238E27FC236}">
                <a16:creationId xmlns:a16="http://schemas.microsoft.com/office/drawing/2014/main" id="{F9159969-BE07-4193-8B5C-26D816CE1C40}"/>
              </a:ext>
            </a:extLst>
          </p:cNvPr>
          <p:cNvGrpSpPr/>
          <p:nvPr/>
        </p:nvGrpSpPr>
        <p:grpSpPr>
          <a:xfrm>
            <a:off x="3770034" y="2956064"/>
            <a:ext cx="5129574" cy="1905269"/>
            <a:chOff x="3770034" y="2956064"/>
            <a:chExt cx="5129574" cy="1905269"/>
          </a:xfrm>
        </p:grpSpPr>
        <p:sp>
          <p:nvSpPr>
            <p:cNvPr id="19" name="Rectangle 18">
              <a:extLst>
                <a:ext uri="{FF2B5EF4-FFF2-40B4-BE49-F238E27FC236}">
                  <a16:creationId xmlns:a16="http://schemas.microsoft.com/office/drawing/2014/main" id="{4543284E-0DE1-4A72-A2C9-786CAB8D09C0}"/>
                </a:ext>
              </a:extLst>
            </p:cNvPr>
            <p:cNvSpPr/>
            <p:nvPr/>
          </p:nvSpPr>
          <p:spPr bwMode="auto">
            <a:xfrm>
              <a:off x="3770034" y="3106106"/>
              <a:ext cx="5129574" cy="1755227"/>
            </a:xfrm>
            <a:prstGeom prst="rect">
              <a:avLst/>
            </a:prstGeom>
            <a:noFill/>
            <a:ln w="1270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TextBox 19">
              <a:extLst>
                <a:ext uri="{FF2B5EF4-FFF2-40B4-BE49-F238E27FC236}">
                  <a16:creationId xmlns:a16="http://schemas.microsoft.com/office/drawing/2014/main" id="{5780DCDF-EEA2-4A8C-B892-292B49483642}"/>
                </a:ext>
              </a:extLst>
            </p:cNvPr>
            <p:cNvSpPr txBox="1"/>
            <p:nvPr/>
          </p:nvSpPr>
          <p:spPr>
            <a:xfrm>
              <a:off x="5626903" y="2956064"/>
              <a:ext cx="1415837" cy="300082"/>
            </a:xfrm>
            <a:prstGeom prst="rect">
              <a:avLst/>
            </a:prstGeom>
            <a:solidFill>
              <a:srgbClr val="003738"/>
            </a:solidFill>
          </p:spPr>
          <p:txBody>
            <a:bodyPr wrap="none" rtlCol="0" anchor="ctr">
              <a:spAutoFit/>
            </a:bodyPr>
            <a:lstStyle/>
            <a:p>
              <a:pPr algn="ctr"/>
              <a:r>
                <a:rPr lang="en-US" dirty="0">
                  <a:solidFill>
                    <a:srgbClr val="D9D9D9"/>
                  </a:solidFill>
                </a:rPr>
                <a:t>Service Provider</a:t>
              </a:r>
              <a:endParaRPr lang="en-AU" dirty="0">
                <a:solidFill>
                  <a:srgbClr val="D9D9D9"/>
                </a:solidFill>
              </a:endParaRPr>
            </a:p>
          </p:txBody>
        </p:sp>
      </p:grpSp>
      <p:grpSp>
        <p:nvGrpSpPr>
          <p:cNvPr id="18" name="Group 17">
            <a:extLst>
              <a:ext uri="{FF2B5EF4-FFF2-40B4-BE49-F238E27FC236}">
                <a16:creationId xmlns:a16="http://schemas.microsoft.com/office/drawing/2014/main" id="{06966F3A-F217-4885-A157-CB212553B5C7}"/>
              </a:ext>
            </a:extLst>
          </p:cNvPr>
          <p:cNvGrpSpPr/>
          <p:nvPr/>
        </p:nvGrpSpPr>
        <p:grpSpPr>
          <a:xfrm>
            <a:off x="6697688" y="816911"/>
            <a:ext cx="2201920" cy="2033693"/>
            <a:chOff x="6697688" y="816911"/>
            <a:chExt cx="2201920" cy="2033693"/>
          </a:xfrm>
        </p:grpSpPr>
        <p:sp>
          <p:nvSpPr>
            <p:cNvPr id="22" name="Rectangle 21">
              <a:extLst>
                <a:ext uri="{FF2B5EF4-FFF2-40B4-BE49-F238E27FC236}">
                  <a16:creationId xmlns:a16="http://schemas.microsoft.com/office/drawing/2014/main" id="{3474D704-49AA-41BA-9F59-1580D2D9AAF6}"/>
                </a:ext>
              </a:extLst>
            </p:cNvPr>
            <p:cNvSpPr/>
            <p:nvPr/>
          </p:nvSpPr>
          <p:spPr bwMode="auto">
            <a:xfrm>
              <a:off x="6697688" y="969847"/>
              <a:ext cx="2201920" cy="1880757"/>
            </a:xfrm>
            <a:prstGeom prst="rect">
              <a:avLst/>
            </a:prstGeom>
            <a:noFill/>
            <a:ln w="1270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TextBox 22">
              <a:extLst>
                <a:ext uri="{FF2B5EF4-FFF2-40B4-BE49-F238E27FC236}">
                  <a16:creationId xmlns:a16="http://schemas.microsoft.com/office/drawing/2014/main" id="{A57F27D5-F0FC-44CF-8C4A-A77FE73E429B}"/>
                </a:ext>
              </a:extLst>
            </p:cNvPr>
            <p:cNvSpPr txBox="1"/>
            <p:nvPr/>
          </p:nvSpPr>
          <p:spPr>
            <a:xfrm>
              <a:off x="7518763" y="816911"/>
              <a:ext cx="559770" cy="300082"/>
            </a:xfrm>
            <a:prstGeom prst="rect">
              <a:avLst/>
            </a:prstGeom>
            <a:solidFill>
              <a:srgbClr val="003738"/>
            </a:solidFill>
          </p:spPr>
          <p:txBody>
            <a:bodyPr wrap="none" rtlCol="0" anchor="ctr">
              <a:spAutoFit/>
            </a:bodyPr>
            <a:lstStyle/>
            <a:p>
              <a:pPr algn="ctr"/>
              <a:r>
                <a:rPr lang="en-US" dirty="0">
                  <a:solidFill>
                    <a:srgbClr val="D9D9D9"/>
                  </a:solidFill>
                </a:rPr>
                <a:t>SaaS</a:t>
              </a:r>
              <a:endParaRPr lang="en-AU" dirty="0">
                <a:solidFill>
                  <a:srgbClr val="D9D9D9"/>
                </a:solidFill>
              </a:endParaRPr>
            </a:p>
          </p:txBody>
        </p:sp>
      </p:grpSp>
      <p:grpSp>
        <p:nvGrpSpPr>
          <p:cNvPr id="15" name="Group 14">
            <a:extLst>
              <a:ext uri="{FF2B5EF4-FFF2-40B4-BE49-F238E27FC236}">
                <a16:creationId xmlns:a16="http://schemas.microsoft.com/office/drawing/2014/main" id="{16ED7E06-4CDA-4AAE-9344-FE28E00A97C3}"/>
              </a:ext>
            </a:extLst>
          </p:cNvPr>
          <p:cNvGrpSpPr/>
          <p:nvPr/>
        </p:nvGrpSpPr>
        <p:grpSpPr>
          <a:xfrm>
            <a:off x="359999" y="2958722"/>
            <a:ext cx="3258207" cy="1905269"/>
            <a:chOff x="359999" y="2958722"/>
            <a:chExt cx="3258207" cy="1905269"/>
          </a:xfrm>
        </p:grpSpPr>
        <p:sp>
          <p:nvSpPr>
            <p:cNvPr id="26" name="Rectangle 25">
              <a:extLst>
                <a:ext uri="{FF2B5EF4-FFF2-40B4-BE49-F238E27FC236}">
                  <a16:creationId xmlns:a16="http://schemas.microsoft.com/office/drawing/2014/main" id="{F5E54ED6-75D3-4EB8-810E-8FEC5A5D5E51}"/>
                </a:ext>
              </a:extLst>
            </p:cNvPr>
            <p:cNvSpPr/>
            <p:nvPr/>
          </p:nvSpPr>
          <p:spPr bwMode="auto">
            <a:xfrm>
              <a:off x="359999" y="3106107"/>
              <a:ext cx="3258207" cy="1757884"/>
            </a:xfrm>
            <a:prstGeom prst="rect">
              <a:avLst/>
            </a:prstGeom>
            <a:noFill/>
            <a:ln w="1270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TextBox 26">
              <a:extLst>
                <a:ext uri="{FF2B5EF4-FFF2-40B4-BE49-F238E27FC236}">
                  <a16:creationId xmlns:a16="http://schemas.microsoft.com/office/drawing/2014/main" id="{E7731B16-3F40-455C-BE97-F33404074378}"/>
                </a:ext>
              </a:extLst>
            </p:cNvPr>
            <p:cNvSpPr txBox="1"/>
            <p:nvPr/>
          </p:nvSpPr>
          <p:spPr>
            <a:xfrm>
              <a:off x="1624900" y="2958722"/>
              <a:ext cx="728406" cy="300082"/>
            </a:xfrm>
            <a:prstGeom prst="rect">
              <a:avLst/>
            </a:prstGeom>
            <a:solidFill>
              <a:srgbClr val="003738"/>
            </a:solidFill>
          </p:spPr>
          <p:txBody>
            <a:bodyPr wrap="none" rtlCol="0" anchor="ctr">
              <a:spAutoFit/>
            </a:bodyPr>
            <a:lstStyle/>
            <a:p>
              <a:pPr algn="ctr"/>
              <a:r>
                <a:rPr lang="en-US" dirty="0">
                  <a:solidFill>
                    <a:srgbClr val="D9D9D9"/>
                  </a:solidFill>
                </a:rPr>
                <a:t>2</a:t>
              </a:r>
              <a:r>
                <a:rPr lang="en-US" baseline="30000" dirty="0">
                  <a:solidFill>
                    <a:srgbClr val="D9D9D9"/>
                  </a:solidFill>
                </a:rPr>
                <a:t>nd</a:t>
              </a:r>
              <a:r>
                <a:rPr lang="en-US" dirty="0">
                  <a:solidFill>
                    <a:srgbClr val="D9D9D9"/>
                  </a:solidFill>
                </a:rPr>
                <a:t> site</a:t>
              </a:r>
              <a:endParaRPr lang="en-AU" dirty="0">
                <a:solidFill>
                  <a:srgbClr val="D9D9D9"/>
                </a:solidFill>
              </a:endParaRPr>
            </a:p>
          </p:txBody>
        </p:sp>
      </p:grpSp>
      <p:sp>
        <p:nvSpPr>
          <p:cNvPr id="43" name="TextBox 42">
            <a:extLst>
              <a:ext uri="{FF2B5EF4-FFF2-40B4-BE49-F238E27FC236}">
                <a16:creationId xmlns:a16="http://schemas.microsoft.com/office/drawing/2014/main" id="{E52C065B-3653-4B9E-9BC4-244281F9D433}"/>
              </a:ext>
            </a:extLst>
          </p:cNvPr>
          <p:cNvSpPr txBox="1"/>
          <p:nvPr/>
        </p:nvSpPr>
        <p:spPr>
          <a:xfrm>
            <a:off x="1350144" y="1256016"/>
            <a:ext cx="1277915" cy="646331"/>
          </a:xfrm>
          <a:prstGeom prst="rect">
            <a:avLst/>
          </a:prstGeom>
        </p:spPr>
        <p:txBody>
          <a:bodyPr wrap="none" rtlCol="0" anchor="ctr">
            <a:spAutoFit/>
          </a:bodyPr>
          <a:lstStyle/>
          <a:p>
            <a:pPr algn="ctr"/>
            <a:r>
              <a:rPr lang="en-US" sz="3600" b="1" dirty="0">
                <a:solidFill>
                  <a:srgbClr val="DF8C42"/>
                </a:solidFill>
              </a:rPr>
              <a:t>Data</a:t>
            </a:r>
            <a:endParaRPr lang="en-AU" sz="3600" b="1" dirty="0">
              <a:solidFill>
                <a:srgbClr val="DF8C42"/>
              </a:solidFill>
            </a:endParaRPr>
          </a:p>
        </p:txBody>
      </p:sp>
      <p:sp>
        <p:nvSpPr>
          <p:cNvPr id="31" name="TextBox 30">
            <a:extLst>
              <a:ext uri="{FF2B5EF4-FFF2-40B4-BE49-F238E27FC236}">
                <a16:creationId xmlns:a16="http://schemas.microsoft.com/office/drawing/2014/main" id="{42AB024B-07D0-48D9-B01D-89C4D5C14DAD}"/>
              </a:ext>
            </a:extLst>
          </p:cNvPr>
          <p:cNvSpPr txBox="1"/>
          <p:nvPr/>
        </p:nvSpPr>
        <p:spPr>
          <a:xfrm>
            <a:off x="4518988" y="1256016"/>
            <a:ext cx="1277915" cy="646331"/>
          </a:xfrm>
          <a:prstGeom prst="rect">
            <a:avLst/>
          </a:prstGeom>
        </p:spPr>
        <p:txBody>
          <a:bodyPr wrap="none" rtlCol="0" anchor="ctr">
            <a:spAutoFit/>
          </a:bodyPr>
          <a:lstStyle/>
          <a:p>
            <a:pPr algn="ctr"/>
            <a:r>
              <a:rPr lang="en-US" sz="3600" b="1" dirty="0">
                <a:solidFill>
                  <a:srgbClr val="DF8C42"/>
                </a:solidFill>
              </a:rPr>
              <a:t>Data</a:t>
            </a:r>
            <a:endParaRPr lang="en-AU" sz="3600" b="1" dirty="0">
              <a:solidFill>
                <a:srgbClr val="DF8C42"/>
              </a:solidFill>
            </a:endParaRPr>
          </a:p>
        </p:txBody>
      </p:sp>
      <p:sp>
        <p:nvSpPr>
          <p:cNvPr id="39" name="TextBox 38">
            <a:extLst>
              <a:ext uri="{FF2B5EF4-FFF2-40B4-BE49-F238E27FC236}">
                <a16:creationId xmlns:a16="http://schemas.microsoft.com/office/drawing/2014/main" id="{39EB2A54-3BB4-4057-983E-1EF7BB05E58E}"/>
              </a:ext>
            </a:extLst>
          </p:cNvPr>
          <p:cNvSpPr txBox="1"/>
          <p:nvPr/>
        </p:nvSpPr>
        <p:spPr>
          <a:xfrm>
            <a:off x="7154898" y="1256016"/>
            <a:ext cx="1277915" cy="646331"/>
          </a:xfrm>
          <a:prstGeom prst="rect">
            <a:avLst/>
          </a:prstGeom>
        </p:spPr>
        <p:txBody>
          <a:bodyPr wrap="none" rtlCol="0" anchor="ctr">
            <a:spAutoFit/>
          </a:bodyPr>
          <a:lstStyle/>
          <a:p>
            <a:pPr algn="ctr"/>
            <a:r>
              <a:rPr lang="en-US" sz="3600" b="1" dirty="0">
                <a:solidFill>
                  <a:srgbClr val="DF8C42"/>
                </a:solidFill>
              </a:rPr>
              <a:t>Data</a:t>
            </a:r>
            <a:endParaRPr lang="en-AU" sz="3600" b="1" dirty="0">
              <a:solidFill>
                <a:srgbClr val="DF8C42"/>
              </a:solidFill>
            </a:endParaRPr>
          </a:p>
        </p:txBody>
      </p:sp>
      <p:sp>
        <p:nvSpPr>
          <p:cNvPr id="42" name="TextBox 41">
            <a:extLst>
              <a:ext uri="{FF2B5EF4-FFF2-40B4-BE49-F238E27FC236}">
                <a16:creationId xmlns:a16="http://schemas.microsoft.com/office/drawing/2014/main" id="{B282A022-D93A-4CD1-AF9B-4A8B4AF669C7}"/>
              </a:ext>
            </a:extLst>
          </p:cNvPr>
          <p:cNvSpPr txBox="1"/>
          <p:nvPr/>
        </p:nvSpPr>
        <p:spPr>
          <a:xfrm>
            <a:off x="1350144" y="3361606"/>
            <a:ext cx="1277915" cy="646331"/>
          </a:xfrm>
          <a:prstGeom prst="rect">
            <a:avLst/>
          </a:prstGeom>
        </p:spPr>
        <p:txBody>
          <a:bodyPr wrap="none" rtlCol="0" anchor="ctr">
            <a:spAutoFit/>
          </a:bodyPr>
          <a:lstStyle/>
          <a:p>
            <a:pPr algn="ctr"/>
            <a:r>
              <a:rPr lang="en-US" sz="3600" b="1" dirty="0">
                <a:solidFill>
                  <a:srgbClr val="DF8C42"/>
                </a:solidFill>
              </a:rPr>
              <a:t>Data</a:t>
            </a:r>
            <a:endParaRPr lang="en-AU" sz="3600" b="1" dirty="0">
              <a:solidFill>
                <a:srgbClr val="DF8C42"/>
              </a:solidFill>
            </a:endParaRPr>
          </a:p>
        </p:txBody>
      </p:sp>
      <p:sp>
        <p:nvSpPr>
          <p:cNvPr id="44" name="TextBox 43">
            <a:extLst>
              <a:ext uri="{FF2B5EF4-FFF2-40B4-BE49-F238E27FC236}">
                <a16:creationId xmlns:a16="http://schemas.microsoft.com/office/drawing/2014/main" id="{29D3E37E-E56D-40CD-A6EA-3473FA2DBE94}"/>
              </a:ext>
            </a:extLst>
          </p:cNvPr>
          <p:cNvSpPr txBox="1"/>
          <p:nvPr/>
        </p:nvSpPr>
        <p:spPr>
          <a:xfrm>
            <a:off x="5695863" y="3361606"/>
            <a:ext cx="1277915" cy="646331"/>
          </a:xfrm>
          <a:prstGeom prst="rect">
            <a:avLst/>
          </a:prstGeom>
        </p:spPr>
        <p:txBody>
          <a:bodyPr wrap="none" rtlCol="0" anchor="ctr">
            <a:spAutoFit/>
          </a:bodyPr>
          <a:lstStyle/>
          <a:p>
            <a:pPr algn="ctr"/>
            <a:r>
              <a:rPr lang="en-US" sz="3600" b="1" dirty="0">
                <a:solidFill>
                  <a:srgbClr val="DF8C42"/>
                </a:solidFill>
              </a:rPr>
              <a:t>Data</a:t>
            </a:r>
            <a:endParaRPr lang="en-AU" sz="3600" b="1" dirty="0">
              <a:solidFill>
                <a:srgbClr val="DF8C42"/>
              </a:solidFill>
            </a:endParaRPr>
          </a:p>
        </p:txBody>
      </p:sp>
      <p:pic>
        <p:nvPicPr>
          <p:cNvPr id="45" name="Graphic 44">
            <a:extLst>
              <a:ext uri="{FF2B5EF4-FFF2-40B4-BE49-F238E27FC236}">
                <a16:creationId xmlns:a16="http://schemas.microsoft.com/office/drawing/2014/main" id="{03F6CD69-51B7-49E9-A0EA-C6B1D5EF71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8099" y="2012027"/>
            <a:ext cx="656434" cy="711137"/>
          </a:xfrm>
          <a:prstGeom prst="rect">
            <a:avLst/>
          </a:prstGeom>
        </p:spPr>
      </p:pic>
      <p:pic>
        <p:nvPicPr>
          <p:cNvPr id="46" name="Graphic 45">
            <a:extLst>
              <a:ext uri="{FF2B5EF4-FFF2-40B4-BE49-F238E27FC236}">
                <a16:creationId xmlns:a16="http://schemas.microsoft.com/office/drawing/2014/main" id="{147CFA4E-91D9-4590-946A-22FDA50FDA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08098" y="4076159"/>
            <a:ext cx="656434" cy="711137"/>
          </a:xfrm>
          <a:prstGeom prst="rect">
            <a:avLst/>
          </a:prstGeom>
        </p:spPr>
      </p:pic>
      <p:pic>
        <p:nvPicPr>
          <p:cNvPr id="47" name="Graphic 46">
            <a:extLst>
              <a:ext uri="{FF2B5EF4-FFF2-40B4-BE49-F238E27FC236}">
                <a16:creationId xmlns:a16="http://schemas.microsoft.com/office/drawing/2014/main" id="{049669EA-76F8-423D-B41F-3C92E596CD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46184" y="4104353"/>
            <a:ext cx="656434" cy="711137"/>
          </a:xfrm>
          <a:prstGeom prst="rect">
            <a:avLst/>
          </a:prstGeom>
        </p:spPr>
      </p:pic>
      <p:pic>
        <p:nvPicPr>
          <p:cNvPr id="49" name="Graphic 48">
            <a:extLst>
              <a:ext uri="{FF2B5EF4-FFF2-40B4-BE49-F238E27FC236}">
                <a16:creationId xmlns:a16="http://schemas.microsoft.com/office/drawing/2014/main" id="{0FE4EF60-80C1-49F2-B4A2-E6488ED101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78532" y="4104353"/>
            <a:ext cx="656435" cy="656435"/>
          </a:xfrm>
          <a:prstGeom prst="rect">
            <a:avLst/>
          </a:prstGeom>
        </p:spPr>
      </p:pic>
      <p:grpSp>
        <p:nvGrpSpPr>
          <p:cNvPr id="12" name="Group 11">
            <a:extLst>
              <a:ext uri="{FF2B5EF4-FFF2-40B4-BE49-F238E27FC236}">
                <a16:creationId xmlns:a16="http://schemas.microsoft.com/office/drawing/2014/main" id="{35CBC019-6666-4F65-93D0-C73EA0EF22A1}"/>
              </a:ext>
            </a:extLst>
          </p:cNvPr>
          <p:cNvGrpSpPr/>
          <p:nvPr/>
        </p:nvGrpSpPr>
        <p:grpSpPr>
          <a:xfrm>
            <a:off x="5821763" y="2026408"/>
            <a:ext cx="656435" cy="656435"/>
            <a:chOff x="6034740" y="2239385"/>
            <a:chExt cx="443458" cy="443458"/>
          </a:xfrm>
        </p:grpSpPr>
        <p:pic>
          <p:nvPicPr>
            <p:cNvPr id="51" name="Graphic 50">
              <a:extLst>
                <a:ext uri="{FF2B5EF4-FFF2-40B4-BE49-F238E27FC236}">
                  <a16:creationId xmlns:a16="http://schemas.microsoft.com/office/drawing/2014/main" id="{72109FE9-F2B3-4BA1-BBDF-023B89C443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4740" y="2239385"/>
              <a:ext cx="443458" cy="443458"/>
            </a:xfrm>
            <a:prstGeom prst="rect">
              <a:avLst/>
            </a:prstGeom>
          </p:spPr>
        </p:pic>
        <p:sp>
          <p:nvSpPr>
            <p:cNvPr id="2" name="Isosceles Triangle 1">
              <a:extLst>
                <a:ext uri="{FF2B5EF4-FFF2-40B4-BE49-F238E27FC236}">
                  <a16:creationId xmlns:a16="http://schemas.microsoft.com/office/drawing/2014/main" id="{97F78268-582D-4884-A776-92BBFC992F3E}"/>
                </a:ext>
              </a:extLst>
            </p:cNvPr>
            <p:cNvSpPr/>
            <p:nvPr/>
          </p:nvSpPr>
          <p:spPr bwMode="auto">
            <a:xfrm>
              <a:off x="6314155" y="2610689"/>
              <a:ext cx="45719" cy="46786"/>
            </a:xfrm>
            <a:prstGeom prst="triangl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Oval 3">
              <a:extLst>
                <a:ext uri="{FF2B5EF4-FFF2-40B4-BE49-F238E27FC236}">
                  <a16:creationId xmlns:a16="http://schemas.microsoft.com/office/drawing/2014/main" id="{4B8BEFF9-EA74-46C1-BAAC-276E9510A126}"/>
                </a:ext>
              </a:extLst>
            </p:cNvPr>
            <p:cNvSpPr/>
            <p:nvPr/>
          </p:nvSpPr>
          <p:spPr bwMode="auto">
            <a:xfrm>
              <a:off x="6355304" y="2577296"/>
              <a:ext cx="45719" cy="45719"/>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Rectangle 4">
              <a:extLst>
                <a:ext uri="{FF2B5EF4-FFF2-40B4-BE49-F238E27FC236}">
                  <a16:creationId xmlns:a16="http://schemas.microsoft.com/office/drawing/2014/main" id="{8DE84F7F-A568-4FF7-8C3F-D228E66116A6}"/>
                </a:ext>
              </a:extLst>
            </p:cNvPr>
            <p:cNvSpPr/>
            <p:nvPr/>
          </p:nvSpPr>
          <p:spPr bwMode="auto">
            <a:xfrm flipV="1">
              <a:off x="6400601" y="2621158"/>
              <a:ext cx="45719" cy="45719"/>
            </a:xfrm>
            <a:prstGeom prst="rect">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1275F848-4B7B-44C0-9AAF-D4B162DC09B8}"/>
              </a:ext>
            </a:extLst>
          </p:cNvPr>
          <p:cNvGrpSpPr/>
          <p:nvPr/>
        </p:nvGrpSpPr>
        <p:grpSpPr>
          <a:xfrm>
            <a:off x="393628" y="3770872"/>
            <a:ext cx="1051579" cy="1016411"/>
            <a:chOff x="2488182" y="3183383"/>
            <a:chExt cx="1051579" cy="1016411"/>
          </a:xfrm>
        </p:grpSpPr>
        <p:pic>
          <p:nvPicPr>
            <p:cNvPr id="52" name="Graphic 51">
              <a:extLst>
                <a:ext uri="{FF2B5EF4-FFF2-40B4-BE49-F238E27FC236}">
                  <a16:creationId xmlns:a16="http://schemas.microsoft.com/office/drawing/2014/main" id="{D9FEF6F2-7055-4415-9591-53B8207F9635}"/>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24548"/>
            <a:stretch/>
          </p:blipFill>
          <p:spPr>
            <a:xfrm>
              <a:off x="2488182" y="3435378"/>
              <a:ext cx="1051579" cy="764416"/>
            </a:xfrm>
            <a:prstGeom prst="rect">
              <a:avLst/>
            </a:prstGeom>
          </p:spPr>
        </p:pic>
        <p:pic>
          <p:nvPicPr>
            <p:cNvPr id="53" name="Graphic 52">
              <a:extLst>
                <a:ext uri="{FF2B5EF4-FFF2-40B4-BE49-F238E27FC236}">
                  <a16:creationId xmlns:a16="http://schemas.microsoft.com/office/drawing/2014/main" id="{F66FB220-FCB5-4421-B2DD-EA66F7017F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88182" y="3183383"/>
              <a:ext cx="256601" cy="256601"/>
            </a:xfrm>
            <a:prstGeom prst="rect">
              <a:avLst/>
            </a:prstGeom>
          </p:spPr>
        </p:pic>
        <p:pic>
          <p:nvPicPr>
            <p:cNvPr id="54" name="Graphic 53">
              <a:extLst>
                <a:ext uri="{FF2B5EF4-FFF2-40B4-BE49-F238E27FC236}">
                  <a16:creationId xmlns:a16="http://schemas.microsoft.com/office/drawing/2014/main" id="{DFD01E33-CEA2-4A90-9326-21319D6DA3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3175" y="3183383"/>
              <a:ext cx="256601" cy="256601"/>
            </a:xfrm>
            <a:prstGeom prst="rect">
              <a:avLst/>
            </a:prstGeom>
          </p:spPr>
        </p:pic>
        <p:pic>
          <p:nvPicPr>
            <p:cNvPr id="55" name="Graphic 54">
              <a:extLst>
                <a:ext uri="{FF2B5EF4-FFF2-40B4-BE49-F238E27FC236}">
                  <a16:creationId xmlns:a16="http://schemas.microsoft.com/office/drawing/2014/main" id="{E91FB4D1-FE14-4ACD-99B3-7FEE986FF1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8168" y="3183383"/>
              <a:ext cx="256601" cy="256601"/>
            </a:xfrm>
            <a:prstGeom prst="rect">
              <a:avLst/>
            </a:prstGeom>
          </p:spPr>
        </p:pic>
        <p:pic>
          <p:nvPicPr>
            <p:cNvPr id="56" name="Graphic 55">
              <a:extLst>
                <a:ext uri="{FF2B5EF4-FFF2-40B4-BE49-F238E27FC236}">
                  <a16:creationId xmlns:a16="http://schemas.microsoft.com/office/drawing/2014/main" id="{D8CC35E1-A90B-43D6-AE57-A834921D6CE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83160" y="3183383"/>
              <a:ext cx="256601" cy="256601"/>
            </a:xfrm>
            <a:prstGeom prst="rect">
              <a:avLst/>
            </a:prstGeom>
          </p:spPr>
        </p:pic>
      </p:grpSp>
      <p:grpSp>
        <p:nvGrpSpPr>
          <p:cNvPr id="57" name="Group 56">
            <a:extLst>
              <a:ext uri="{FF2B5EF4-FFF2-40B4-BE49-F238E27FC236}">
                <a16:creationId xmlns:a16="http://schemas.microsoft.com/office/drawing/2014/main" id="{F625516B-4C3A-48E8-BA83-A230796EC681}"/>
              </a:ext>
            </a:extLst>
          </p:cNvPr>
          <p:cNvGrpSpPr/>
          <p:nvPr/>
        </p:nvGrpSpPr>
        <p:grpSpPr>
          <a:xfrm>
            <a:off x="3852341" y="3752530"/>
            <a:ext cx="1051579" cy="1016411"/>
            <a:chOff x="2488182" y="3183383"/>
            <a:chExt cx="1051579" cy="1016411"/>
          </a:xfrm>
        </p:grpSpPr>
        <p:pic>
          <p:nvPicPr>
            <p:cNvPr id="58" name="Graphic 57">
              <a:extLst>
                <a:ext uri="{FF2B5EF4-FFF2-40B4-BE49-F238E27FC236}">
                  <a16:creationId xmlns:a16="http://schemas.microsoft.com/office/drawing/2014/main" id="{50B6B493-0DA6-43D5-83BC-F9406F5977F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24548"/>
            <a:stretch/>
          </p:blipFill>
          <p:spPr>
            <a:xfrm>
              <a:off x="2488182" y="3435378"/>
              <a:ext cx="1051579" cy="764416"/>
            </a:xfrm>
            <a:prstGeom prst="rect">
              <a:avLst/>
            </a:prstGeom>
          </p:spPr>
        </p:pic>
        <p:pic>
          <p:nvPicPr>
            <p:cNvPr id="59" name="Graphic 58">
              <a:extLst>
                <a:ext uri="{FF2B5EF4-FFF2-40B4-BE49-F238E27FC236}">
                  <a16:creationId xmlns:a16="http://schemas.microsoft.com/office/drawing/2014/main" id="{BF4EB84C-D92B-4EA5-8ABF-7C6D3AD6D0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88182" y="3183383"/>
              <a:ext cx="256601" cy="256601"/>
            </a:xfrm>
            <a:prstGeom prst="rect">
              <a:avLst/>
            </a:prstGeom>
          </p:spPr>
        </p:pic>
        <p:pic>
          <p:nvPicPr>
            <p:cNvPr id="60" name="Graphic 59">
              <a:extLst>
                <a:ext uri="{FF2B5EF4-FFF2-40B4-BE49-F238E27FC236}">
                  <a16:creationId xmlns:a16="http://schemas.microsoft.com/office/drawing/2014/main" id="{3D142A78-47A5-4B03-AAF6-44D13AC38D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3175" y="3183383"/>
              <a:ext cx="256601" cy="256601"/>
            </a:xfrm>
            <a:prstGeom prst="rect">
              <a:avLst/>
            </a:prstGeom>
          </p:spPr>
        </p:pic>
        <p:pic>
          <p:nvPicPr>
            <p:cNvPr id="61" name="Graphic 60">
              <a:extLst>
                <a:ext uri="{FF2B5EF4-FFF2-40B4-BE49-F238E27FC236}">
                  <a16:creationId xmlns:a16="http://schemas.microsoft.com/office/drawing/2014/main" id="{FD14EA9E-AF1A-4446-97A3-5BC441B836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8168" y="3183383"/>
              <a:ext cx="256601" cy="256601"/>
            </a:xfrm>
            <a:prstGeom prst="rect">
              <a:avLst/>
            </a:prstGeom>
          </p:spPr>
        </p:pic>
        <p:pic>
          <p:nvPicPr>
            <p:cNvPr id="62" name="Graphic 61">
              <a:extLst>
                <a:ext uri="{FF2B5EF4-FFF2-40B4-BE49-F238E27FC236}">
                  <a16:creationId xmlns:a16="http://schemas.microsoft.com/office/drawing/2014/main" id="{41CD5CC5-FAFA-4124-8DAB-F8C237FA7D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83160" y="3183383"/>
              <a:ext cx="256601" cy="256601"/>
            </a:xfrm>
            <a:prstGeom prst="rect">
              <a:avLst/>
            </a:prstGeom>
          </p:spPr>
        </p:pic>
      </p:grpSp>
      <p:grpSp>
        <p:nvGrpSpPr>
          <p:cNvPr id="63" name="Group 62">
            <a:extLst>
              <a:ext uri="{FF2B5EF4-FFF2-40B4-BE49-F238E27FC236}">
                <a16:creationId xmlns:a16="http://schemas.microsoft.com/office/drawing/2014/main" id="{0CC70E16-8702-4678-8ECC-861EBC06D182}"/>
              </a:ext>
            </a:extLst>
          </p:cNvPr>
          <p:cNvGrpSpPr/>
          <p:nvPr/>
        </p:nvGrpSpPr>
        <p:grpSpPr>
          <a:xfrm>
            <a:off x="397824" y="1785589"/>
            <a:ext cx="1051579" cy="1016411"/>
            <a:chOff x="2488182" y="3183383"/>
            <a:chExt cx="1051579" cy="1016411"/>
          </a:xfrm>
        </p:grpSpPr>
        <p:pic>
          <p:nvPicPr>
            <p:cNvPr id="64" name="Graphic 63">
              <a:extLst>
                <a:ext uri="{FF2B5EF4-FFF2-40B4-BE49-F238E27FC236}">
                  <a16:creationId xmlns:a16="http://schemas.microsoft.com/office/drawing/2014/main" id="{C924834E-4C91-428C-872F-2AA27C31CB26}"/>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24548"/>
            <a:stretch/>
          </p:blipFill>
          <p:spPr>
            <a:xfrm>
              <a:off x="2488182" y="3435378"/>
              <a:ext cx="1051579" cy="764416"/>
            </a:xfrm>
            <a:prstGeom prst="rect">
              <a:avLst/>
            </a:prstGeom>
          </p:spPr>
        </p:pic>
        <p:pic>
          <p:nvPicPr>
            <p:cNvPr id="65" name="Graphic 64">
              <a:extLst>
                <a:ext uri="{FF2B5EF4-FFF2-40B4-BE49-F238E27FC236}">
                  <a16:creationId xmlns:a16="http://schemas.microsoft.com/office/drawing/2014/main" id="{F9ED6EC7-69BF-412C-B3EA-149C9AECDD1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88182" y="3183383"/>
              <a:ext cx="256601" cy="256601"/>
            </a:xfrm>
            <a:prstGeom prst="rect">
              <a:avLst/>
            </a:prstGeom>
          </p:spPr>
        </p:pic>
        <p:pic>
          <p:nvPicPr>
            <p:cNvPr id="66" name="Graphic 65">
              <a:extLst>
                <a:ext uri="{FF2B5EF4-FFF2-40B4-BE49-F238E27FC236}">
                  <a16:creationId xmlns:a16="http://schemas.microsoft.com/office/drawing/2014/main" id="{CFE587FA-3A2C-4F42-9BEF-E25E3B6638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53175" y="3183383"/>
              <a:ext cx="256601" cy="256601"/>
            </a:xfrm>
            <a:prstGeom prst="rect">
              <a:avLst/>
            </a:prstGeom>
          </p:spPr>
        </p:pic>
        <p:pic>
          <p:nvPicPr>
            <p:cNvPr id="67" name="Graphic 66">
              <a:extLst>
                <a:ext uri="{FF2B5EF4-FFF2-40B4-BE49-F238E27FC236}">
                  <a16:creationId xmlns:a16="http://schemas.microsoft.com/office/drawing/2014/main" id="{EA26410E-8FA2-4BB3-B6C9-256CC1C39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18168" y="3183383"/>
              <a:ext cx="256601" cy="256601"/>
            </a:xfrm>
            <a:prstGeom prst="rect">
              <a:avLst/>
            </a:prstGeom>
          </p:spPr>
        </p:pic>
        <p:pic>
          <p:nvPicPr>
            <p:cNvPr id="68" name="Graphic 67">
              <a:extLst>
                <a:ext uri="{FF2B5EF4-FFF2-40B4-BE49-F238E27FC236}">
                  <a16:creationId xmlns:a16="http://schemas.microsoft.com/office/drawing/2014/main" id="{4252CBDC-1A7B-4BE6-A195-8C495E318F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83160" y="3183383"/>
              <a:ext cx="256601" cy="256601"/>
            </a:xfrm>
            <a:prstGeom prst="rect">
              <a:avLst/>
            </a:prstGeom>
          </p:spPr>
        </p:pic>
      </p:grpSp>
    </p:spTree>
    <p:extLst>
      <p:ext uri="{BB962C8B-B14F-4D97-AF65-F5344CB8AC3E}">
        <p14:creationId xmlns:p14="http://schemas.microsoft.com/office/powerpoint/2010/main" val="3747888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anim calcmode="lin" valueType="num">
                                      <p:cBhvr>
                                        <p:cTn id="28" dur="1000" fill="hold"/>
                                        <p:tgtEl>
                                          <p:spTgt spid="43"/>
                                        </p:tgtEl>
                                        <p:attrNameLst>
                                          <p:attrName>ppt_w</p:attrName>
                                        </p:attrNameLst>
                                      </p:cBhvr>
                                      <p:tavLst>
                                        <p:tav tm="0">
                                          <p:val>
                                            <p:fltVal val="0"/>
                                          </p:val>
                                        </p:tav>
                                        <p:tav tm="100000">
                                          <p:val>
                                            <p:strVal val="#ppt_w"/>
                                          </p:val>
                                        </p:tav>
                                      </p:tavLst>
                                    </p:anim>
                                    <p:anim calcmode="lin" valueType="num">
                                      <p:cBhvr>
                                        <p:cTn id="29" dur="1000" fill="hold"/>
                                        <p:tgtEl>
                                          <p:spTgt spid="43"/>
                                        </p:tgtEl>
                                        <p:attrNameLst>
                                          <p:attrName>ppt_h</p:attrName>
                                        </p:attrNameLst>
                                      </p:cBhvr>
                                      <p:tavLst>
                                        <p:tav tm="0">
                                          <p:val>
                                            <p:fltVal val="0"/>
                                          </p:val>
                                        </p:tav>
                                        <p:tav tm="100000">
                                          <p:val>
                                            <p:strVal val="#ppt_h"/>
                                          </p:val>
                                        </p:tav>
                                      </p:tavLst>
                                    </p:anim>
                                    <p:anim calcmode="lin" valueType="num">
                                      <p:cBhvr>
                                        <p:cTn id="30" dur="1000" fill="hold"/>
                                        <p:tgtEl>
                                          <p:spTgt spid="43"/>
                                        </p:tgtEl>
                                        <p:attrNameLst>
                                          <p:attrName>style.rotation</p:attrName>
                                        </p:attrNameLst>
                                      </p:cBhvr>
                                      <p:tavLst>
                                        <p:tav tm="0">
                                          <p:val>
                                            <p:fltVal val="90"/>
                                          </p:val>
                                        </p:tav>
                                        <p:tav tm="100000">
                                          <p:val>
                                            <p:fltVal val="0"/>
                                          </p:val>
                                        </p:tav>
                                      </p:tavLst>
                                    </p:anim>
                                    <p:animEffect transition="in" filter="fade">
                                      <p:cBhvr>
                                        <p:cTn id="31" dur="1000"/>
                                        <p:tgtEl>
                                          <p:spTgt spid="43"/>
                                        </p:tgtEl>
                                      </p:cBhvr>
                                    </p:animEffect>
                                  </p:childTnLst>
                                </p:cTn>
                              </p:par>
                              <p:par>
                                <p:cTn id="32" presetID="31"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p:cTn id="34" dur="1000" fill="hold"/>
                                        <p:tgtEl>
                                          <p:spTgt spid="42"/>
                                        </p:tgtEl>
                                        <p:attrNameLst>
                                          <p:attrName>ppt_w</p:attrName>
                                        </p:attrNameLst>
                                      </p:cBhvr>
                                      <p:tavLst>
                                        <p:tav tm="0">
                                          <p:val>
                                            <p:fltVal val="0"/>
                                          </p:val>
                                        </p:tav>
                                        <p:tav tm="100000">
                                          <p:val>
                                            <p:strVal val="#ppt_w"/>
                                          </p:val>
                                        </p:tav>
                                      </p:tavLst>
                                    </p:anim>
                                    <p:anim calcmode="lin" valueType="num">
                                      <p:cBhvr>
                                        <p:cTn id="35" dur="1000" fill="hold"/>
                                        <p:tgtEl>
                                          <p:spTgt spid="42"/>
                                        </p:tgtEl>
                                        <p:attrNameLst>
                                          <p:attrName>ppt_h</p:attrName>
                                        </p:attrNameLst>
                                      </p:cBhvr>
                                      <p:tavLst>
                                        <p:tav tm="0">
                                          <p:val>
                                            <p:fltVal val="0"/>
                                          </p:val>
                                        </p:tav>
                                        <p:tav tm="100000">
                                          <p:val>
                                            <p:strVal val="#ppt_h"/>
                                          </p:val>
                                        </p:tav>
                                      </p:tavLst>
                                    </p:anim>
                                    <p:anim calcmode="lin" valueType="num">
                                      <p:cBhvr>
                                        <p:cTn id="36" dur="1000" fill="hold"/>
                                        <p:tgtEl>
                                          <p:spTgt spid="42"/>
                                        </p:tgtEl>
                                        <p:attrNameLst>
                                          <p:attrName>style.rotation</p:attrName>
                                        </p:attrNameLst>
                                      </p:cBhvr>
                                      <p:tavLst>
                                        <p:tav tm="0">
                                          <p:val>
                                            <p:fltVal val="90"/>
                                          </p:val>
                                        </p:tav>
                                        <p:tav tm="100000">
                                          <p:val>
                                            <p:fltVal val="0"/>
                                          </p:val>
                                        </p:tav>
                                      </p:tavLst>
                                    </p:anim>
                                    <p:animEffect transition="in" filter="fade">
                                      <p:cBhvr>
                                        <p:cTn id="37" dur="1000"/>
                                        <p:tgtEl>
                                          <p:spTgt spid="42"/>
                                        </p:tgtEl>
                                      </p:cBhvr>
                                    </p:animEffect>
                                  </p:childTnLst>
                                </p:cTn>
                              </p:par>
                              <p:par>
                                <p:cTn id="38" presetID="31"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p:cTn id="40" dur="1000" fill="hold"/>
                                        <p:tgtEl>
                                          <p:spTgt spid="31"/>
                                        </p:tgtEl>
                                        <p:attrNameLst>
                                          <p:attrName>ppt_w</p:attrName>
                                        </p:attrNameLst>
                                      </p:cBhvr>
                                      <p:tavLst>
                                        <p:tav tm="0">
                                          <p:val>
                                            <p:fltVal val="0"/>
                                          </p:val>
                                        </p:tav>
                                        <p:tav tm="100000">
                                          <p:val>
                                            <p:strVal val="#ppt_w"/>
                                          </p:val>
                                        </p:tav>
                                      </p:tavLst>
                                    </p:anim>
                                    <p:anim calcmode="lin" valueType="num">
                                      <p:cBhvr>
                                        <p:cTn id="41" dur="1000" fill="hold"/>
                                        <p:tgtEl>
                                          <p:spTgt spid="31"/>
                                        </p:tgtEl>
                                        <p:attrNameLst>
                                          <p:attrName>ppt_h</p:attrName>
                                        </p:attrNameLst>
                                      </p:cBhvr>
                                      <p:tavLst>
                                        <p:tav tm="0">
                                          <p:val>
                                            <p:fltVal val="0"/>
                                          </p:val>
                                        </p:tav>
                                        <p:tav tm="100000">
                                          <p:val>
                                            <p:strVal val="#ppt_h"/>
                                          </p:val>
                                        </p:tav>
                                      </p:tavLst>
                                    </p:anim>
                                    <p:anim calcmode="lin" valueType="num">
                                      <p:cBhvr>
                                        <p:cTn id="42" dur="1000" fill="hold"/>
                                        <p:tgtEl>
                                          <p:spTgt spid="31"/>
                                        </p:tgtEl>
                                        <p:attrNameLst>
                                          <p:attrName>style.rotation</p:attrName>
                                        </p:attrNameLst>
                                      </p:cBhvr>
                                      <p:tavLst>
                                        <p:tav tm="0">
                                          <p:val>
                                            <p:fltVal val="90"/>
                                          </p:val>
                                        </p:tav>
                                        <p:tav tm="100000">
                                          <p:val>
                                            <p:fltVal val="0"/>
                                          </p:val>
                                        </p:tav>
                                      </p:tavLst>
                                    </p:anim>
                                    <p:animEffect transition="in" filter="fade">
                                      <p:cBhvr>
                                        <p:cTn id="43" dur="1000"/>
                                        <p:tgtEl>
                                          <p:spTgt spid="31"/>
                                        </p:tgtEl>
                                      </p:cBhvr>
                                    </p:animEffect>
                                  </p:childTnLst>
                                </p:cTn>
                              </p:par>
                              <p:par>
                                <p:cTn id="44" presetID="31"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1000" fill="hold"/>
                                        <p:tgtEl>
                                          <p:spTgt spid="39"/>
                                        </p:tgtEl>
                                        <p:attrNameLst>
                                          <p:attrName>ppt_w</p:attrName>
                                        </p:attrNameLst>
                                      </p:cBhvr>
                                      <p:tavLst>
                                        <p:tav tm="0">
                                          <p:val>
                                            <p:fltVal val="0"/>
                                          </p:val>
                                        </p:tav>
                                        <p:tav tm="100000">
                                          <p:val>
                                            <p:strVal val="#ppt_w"/>
                                          </p:val>
                                        </p:tav>
                                      </p:tavLst>
                                    </p:anim>
                                    <p:anim calcmode="lin" valueType="num">
                                      <p:cBhvr>
                                        <p:cTn id="47" dur="1000" fill="hold"/>
                                        <p:tgtEl>
                                          <p:spTgt spid="39"/>
                                        </p:tgtEl>
                                        <p:attrNameLst>
                                          <p:attrName>ppt_h</p:attrName>
                                        </p:attrNameLst>
                                      </p:cBhvr>
                                      <p:tavLst>
                                        <p:tav tm="0">
                                          <p:val>
                                            <p:fltVal val="0"/>
                                          </p:val>
                                        </p:tav>
                                        <p:tav tm="100000">
                                          <p:val>
                                            <p:strVal val="#ppt_h"/>
                                          </p:val>
                                        </p:tav>
                                      </p:tavLst>
                                    </p:anim>
                                    <p:anim calcmode="lin" valueType="num">
                                      <p:cBhvr>
                                        <p:cTn id="48" dur="1000" fill="hold"/>
                                        <p:tgtEl>
                                          <p:spTgt spid="39"/>
                                        </p:tgtEl>
                                        <p:attrNameLst>
                                          <p:attrName>style.rotation</p:attrName>
                                        </p:attrNameLst>
                                      </p:cBhvr>
                                      <p:tavLst>
                                        <p:tav tm="0">
                                          <p:val>
                                            <p:fltVal val="90"/>
                                          </p:val>
                                        </p:tav>
                                        <p:tav tm="100000">
                                          <p:val>
                                            <p:fltVal val="0"/>
                                          </p:val>
                                        </p:tav>
                                      </p:tavLst>
                                    </p:anim>
                                    <p:animEffect transition="in" filter="fade">
                                      <p:cBhvr>
                                        <p:cTn id="49" dur="1000"/>
                                        <p:tgtEl>
                                          <p:spTgt spid="39"/>
                                        </p:tgtEl>
                                      </p:cBhvr>
                                    </p:animEffect>
                                  </p:childTnLst>
                                </p:cTn>
                              </p:par>
                              <p:par>
                                <p:cTn id="50" presetID="31"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 calcmode="lin" valueType="num">
                                      <p:cBhvr>
                                        <p:cTn id="52" dur="1000" fill="hold"/>
                                        <p:tgtEl>
                                          <p:spTgt spid="44"/>
                                        </p:tgtEl>
                                        <p:attrNameLst>
                                          <p:attrName>ppt_w</p:attrName>
                                        </p:attrNameLst>
                                      </p:cBhvr>
                                      <p:tavLst>
                                        <p:tav tm="0">
                                          <p:val>
                                            <p:fltVal val="0"/>
                                          </p:val>
                                        </p:tav>
                                        <p:tav tm="100000">
                                          <p:val>
                                            <p:strVal val="#ppt_w"/>
                                          </p:val>
                                        </p:tav>
                                      </p:tavLst>
                                    </p:anim>
                                    <p:anim calcmode="lin" valueType="num">
                                      <p:cBhvr>
                                        <p:cTn id="53" dur="1000" fill="hold"/>
                                        <p:tgtEl>
                                          <p:spTgt spid="44"/>
                                        </p:tgtEl>
                                        <p:attrNameLst>
                                          <p:attrName>ppt_h</p:attrName>
                                        </p:attrNameLst>
                                      </p:cBhvr>
                                      <p:tavLst>
                                        <p:tav tm="0">
                                          <p:val>
                                            <p:fltVal val="0"/>
                                          </p:val>
                                        </p:tav>
                                        <p:tav tm="100000">
                                          <p:val>
                                            <p:strVal val="#ppt_h"/>
                                          </p:val>
                                        </p:tav>
                                      </p:tavLst>
                                    </p:anim>
                                    <p:anim calcmode="lin" valueType="num">
                                      <p:cBhvr>
                                        <p:cTn id="54" dur="1000" fill="hold"/>
                                        <p:tgtEl>
                                          <p:spTgt spid="44"/>
                                        </p:tgtEl>
                                        <p:attrNameLst>
                                          <p:attrName>style.rotation</p:attrName>
                                        </p:attrNameLst>
                                      </p:cBhvr>
                                      <p:tavLst>
                                        <p:tav tm="0">
                                          <p:val>
                                            <p:fltVal val="90"/>
                                          </p:val>
                                        </p:tav>
                                        <p:tav tm="100000">
                                          <p:val>
                                            <p:fltVal val="0"/>
                                          </p:val>
                                        </p:tav>
                                      </p:tavLst>
                                    </p:anim>
                                    <p:animEffect transition="in" filter="fade">
                                      <p:cBhvr>
                                        <p:cTn id="55" dur="1000"/>
                                        <p:tgtEl>
                                          <p:spTgt spid="4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par>
                                <p:cTn id="77" presetID="10" presetClass="entr" presetSubtype="0"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Effect transition="in" filter="fade">
                                      <p:cBhvr>
                                        <p:cTn id="79" dur="500"/>
                                        <p:tgtEl>
                                          <p:spTgt spid="1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1" grpId="0"/>
      <p:bldP spid="39" grpId="0"/>
      <p:bldP spid="42" grpId="0"/>
      <p:bldP spid="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17BE5-E8A3-411A-B3F2-DC18B33D12E1}"/>
              </a:ext>
            </a:extLst>
          </p:cNvPr>
          <p:cNvSpPr>
            <a:spLocks noGrp="1"/>
          </p:cNvSpPr>
          <p:nvPr>
            <p:ph type="body" sz="quarter" idx="10"/>
          </p:nvPr>
        </p:nvSpPr>
        <p:spPr/>
        <p:txBody>
          <a:bodyPr/>
          <a:lstStyle/>
          <a:p>
            <a:r>
              <a:rPr lang="en-US" altLang="ko-KR" dirty="0"/>
              <a:t>Other Veeam Tools</a:t>
            </a:r>
          </a:p>
        </p:txBody>
      </p:sp>
    </p:spTree>
    <p:extLst>
      <p:ext uri="{BB962C8B-B14F-4D97-AF65-F5344CB8AC3E}">
        <p14:creationId xmlns:p14="http://schemas.microsoft.com/office/powerpoint/2010/main" val="18255675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68DCCF-D7D0-408B-9536-D58770248E46}"/>
              </a:ext>
            </a:extLst>
          </p:cNvPr>
          <p:cNvSpPr>
            <a:spLocks noGrp="1"/>
          </p:cNvSpPr>
          <p:nvPr>
            <p:ph type="title"/>
          </p:nvPr>
        </p:nvSpPr>
        <p:spPr>
          <a:xfrm>
            <a:off x="360000" y="171451"/>
            <a:ext cx="8363938" cy="492443"/>
          </a:xfrm>
        </p:spPr>
        <p:txBody>
          <a:bodyPr/>
          <a:lstStyle/>
          <a:p>
            <a:r>
              <a:rPr lang="ko-KR" altLang="en-US" sz="3200" dirty="0"/>
              <a:t>서비스 공급자에 의해 사용되는 </a:t>
            </a:r>
            <a:r>
              <a:rPr lang="en-US" sz="3200" dirty="0"/>
              <a:t>Veeam Tools</a:t>
            </a:r>
            <a:endParaRPr lang="en-AU" sz="3200" dirty="0"/>
          </a:p>
        </p:txBody>
      </p:sp>
      <p:sp>
        <p:nvSpPr>
          <p:cNvPr id="4" name="Text Placeholder 3">
            <a:extLst>
              <a:ext uri="{FF2B5EF4-FFF2-40B4-BE49-F238E27FC236}">
                <a16:creationId xmlns:a16="http://schemas.microsoft.com/office/drawing/2014/main" id="{4BDCE4E0-ABB2-4E04-90F2-E947F6D9F519}"/>
              </a:ext>
            </a:extLst>
          </p:cNvPr>
          <p:cNvSpPr>
            <a:spLocks noGrp="1"/>
          </p:cNvSpPr>
          <p:nvPr>
            <p:ph type="body" sz="quarter" idx="10"/>
          </p:nvPr>
        </p:nvSpPr>
        <p:spPr>
          <a:xfrm>
            <a:off x="359999" y="1023938"/>
            <a:ext cx="8425225" cy="1846659"/>
          </a:xfrm>
        </p:spPr>
        <p:txBody>
          <a:bodyPr/>
          <a:lstStyle/>
          <a:p>
            <a:pPr marL="342900" indent="-342900">
              <a:buFont typeface="Arial" panose="020B0604020202020204" pitchFamily="34" charset="0"/>
              <a:buChar char="•"/>
            </a:pPr>
            <a:r>
              <a:rPr lang="en-US" dirty="0"/>
              <a:t>Veeam Backup &amp; Replication (including Enterprise Manager &amp; RESTful API)</a:t>
            </a:r>
          </a:p>
          <a:p>
            <a:pPr marL="342900" indent="-342900">
              <a:buFont typeface="Arial" panose="020B0604020202020204" pitchFamily="34" charset="0"/>
              <a:buChar char="•"/>
            </a:pPr>
            <a:r>
              <a:rPr lang="en-US" dirty="0"/>
              <a:t>Veeam One</a:t>
            </a:r>
          </a:p>
          <a:p>
            <a:pPr marL="342900" indent="-342900">
              <a:buFont typeface="Arial" panose="020B0604020202020204" pitchFamily="34" charset="0"/>
              <a:buChar char="•"/>
            </a:pPr>
            <a:r>
              <a:rPr lang="en-US" dirty="0"/>
              <a:t>Veeam Agents (for Windows and Linux)</a:t>
            </a:r>
          </a:p>
          <a:p>
            <a:pPr marL="342900" indent="-342900">
              <a:buFont typeface="Arial" panose="020B0604020202020204" pitchFamily="34" charset="0"/>
              <a:buChar char="•"/>
            </a:pPr>
            <a:r>
              <a:rPr lang="en-AU" dirty="0"/>
              <a:t>Veeam Backup for Microsoft Office 365 (RESTful API)</a:t>
            </a:r>
          </a:p>
          <a:p>
            <a:r>
              <a:rPr lang="en-AU" dirty="0"/>
              <a:t>+ almost every other Veeam tool</a:t>
            </a:r>
          </a:p>
        </p:txBody>
      </p:sp>
    </p:spTree>
    <p:extLst>
      <p:ext uri="{BB962C8B-B14F-4D97-AF65-F5344CB8AC3E}">
        <p14:creationId xmlns:p14="http://schemas.microsoft.com/office/powerpoint/2010/main" val="1841829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0ED9C3-DD8A-4DFE-B6BA-7F03D36C57CA}"/>
              </a:ext>
            </a:extLst>
          </p:cNvPr>
          <p:cNvSpPr>
            <a:spLocks noGrp="1"/>
          </p:cNvSpPr>
          <p:nvPr>
            <p:ph type="title"/>
          </p:nvPr>
        </p:nvSpPr>
        <p:spPr/>
        <p:txBody>
          <a:bodyPr/>
          <a:lstStyle/>
          <a:p>
            <a:r>
              <a:rPr lang="en-US" dirty="0"/>
              <a:t>Veeam Backup &amp; Replication v10</a:t>
            </a:r>
            <a:endParaRPr lang="en-AU" dirty="0"/>
          </a:p>
        </p:txBody>
      </p:sp>
      <p:sp>
        <p:nvSpPr>
          <p:cNvPr id="4" name="Text Placeholder 3">
            <a:extLst>
              <a:ext uri="{FF2B5EF4-FFF2-40B4-BE49-F238E27FC236}">
                <a16:creationId xmlns:a16="http://schemas.microsoft.com/office/drawing/2014/main" id="{EB0D17FB-0CD8-49FD-BEE3-0D157A1B6C22}"/>
              </a:ext>
            </a:extLst>
          </p:cNvPr>
          <p:cNvSpPr>
            <a:spLocks noGrp="1"/>
          </p:cNvSpPr>
          <p:nvPr>
            <p:ph type="body" sz="quarter" idx="10"/>
          </p:nvPr>
        </p:nvSpPr>
        <p:spPr>
          <a:xfrm>
            <a:off x="359999" y="1023938"/>
            <a:ext cx="8425225" cy="3385542"/>
          </a:xfrm>
        </p:spPr>
        <p:txBody>
          <a:bodyPr/>
          <a:lstStyle/>
          <a:p>
            <a:r>
              <a:rPr lang="en-US" dirty="0"/>
              <a:t>V10 features for Service Providers</a:t>
            </a:r>
          </a:p>
          <a:p>
            <a:pPr marL="342900" indent="-342900">
              <a:buFont typeface="Arial" panose="020B0604020202020204" pitchFamily="34" charset="0"/>
              <a:buChar char="•"/>
            </a:pPr>
            <a:r>
              <a:rPr lang="en-US" dirty="0"/>
              <a:t>High bandwidth modes for WAN Accelerators (bandwidth reduction) </a:t>
            </a:r>
          </a:p>
          <a:p>
            <a:pPr marL="342900" indent="-342900">
              <a:buFont typeface="Arial" panose="020B0604020202020204" pitchFamily="34" charset="0"/>
              <a:buChar char="•"/>
            </a:pPr>
            <a:r>
              <a:rPr lang="en-US" dirty="0"/>
              <a:t>VMware NSX-T Support (networking is correctly setup in full and instant restores)</a:t>
            </a:r>
          </a:p>
          <a:p>
            <a:pPr marL="342900" indent="-342900">
              <a:buFont typeface="Arial" panose="020B0604020202020204" pitchFamily="34" charset="0"/>
              <a:buChar char="•"/>
            </a:pPr>
            <a:r>
              <a:rPr lang="en-US" dirty="0"/>
              <a:t>Agent management – Cloud Connect support (configure agent jobs in VBR to send backups directly to cloud connect)</a:t>
            </a:r>
          </a:p>
          <a:p>
            <a:pPr marL="342900" indent="-342900">
              <a:buFont typeface="Arial" panose="020B0604020202020204" pitchFamily="34" charset="0"/>
              <a:buChar char="•"/>
            </a:pPr>
            <a:r>
              <a:rPr lang="en-AU" dirty="0"/>
              <a:t>Enterprise Manager – SAML 2.0 Support (non-AD user authentication)</a:t>
            </a:r>
          </a:p>
          <a:p>
            <a:pPr marL="342900" indent="-342900">
              <a:buFont typeface="Arial" panose="020B0604020202020204" pitchFamily="34" charset="0"/>
              <a:buChar char="•"/>
            </a:pPr>
            <a:r>
              <a:rPr lang="en-AU" dirty="0"/>
              <a:t>Enterprise Manager – RESTful API security (HTTPS only)</a:t>
            </a:r>
          </a:p>
          <a:p>
            <a:pPr marL="342900" indent="-342900">
              <a:buFont typeface="Arial" panose="020B0604020202020204" pitchFamily="34" charset="0"/>
              <a:buChar char="•"/>
            </a:pPr>
            <a:r>
              <a:rPr lang="en-AU" dirty="0"/>
              <a:t>Subscription licenses – No more support expiration field</a:t>
            </a:r>
          </a:p>
          <a:p>
            <a:pPr marL="342900" indent="-342900">
              <a:buFont typeface="Arial" panose="020B0604020202020204" pitchFamily="34" charset="0"/>
              <a:buChar char="•"/>
            </a:pPr>
            <a:r>
              <a:rPr lang="en-AU" dirty="0"/>
              <a:t>Rental Licenses – Leverages the VCSP point system</a:t>
            </a:r>
          </a:p>
          <a:p>
            <a:endParaRPr lang="en-AU" dirty="0"/>
          </a:p>
        </p:txBody>
      </p:sp>
    </p:spTree>
    <p:extLst>
      <p:ext uri="{BB962C8B-B14F-4D97-AF65-F5344CB8AC3E}">
        <p14:creationId xmlns:p14="http://schemas.microsoft.com/office/powerpoint/2010/main" val="41140869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17BE5-E8A3-411A-B3F2-DC18B33D12E1}"/>
              </a:ext>
            </a:extLst>
          </p:cNvPr>
          <p:cNvSpPr>
            <a:spLocks noGrp="1"/>
          </p:cNvSpPr>
          <p:nvPr>
            <p:ph type="body" sz="quarter" idx="10"/>
          </p:nvPr>
        </p:nvSpPr>
        <p:spPr/>
        <p:txBody>
          <a:bodyPr/>
          <a:lstStyle/>
          <a:p>
            <a:r>
              <a:rPr lang="en-US" altLang="ko-KR" dirty="0"/>
              <a:t>Veeam Integrations</a:t>
            </a:r>
          </a:p>
        </p:txBody>
      </p:sp>
    </p:spTree>
    <p:extLst>
      <p:ext uri="{BB962C8B-B14F-4D97-AF65-F5344CB8AC3E}">
        <p14:creationId xmlns:p14="http://schemas.microsoft.com/office/powerpoint/2010/main" val="24586905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ADE84F-B7BF-4499-A247-F5530D5A65F9}"/>
              </a:ext>
            </a:extLst>
          </p:cNvPr>
          <p:cNvSpPr>
            <a:spLocks noGrp="1"/>
          </p:cNvSpPr>
          <p:nvPr>
            <p:ph type="title"/>
          </p:nvPr>
        </p:nvSpPr>
        <p:spPr/>
        <p:txBody>
          <a:bodyPr/>
          <a:lstStyle/>
          <a:p>
            <a:r>
              <a:rPr lang="en-US" dirty="0"/>
              <a:t>Integrations</a:t>
            </a:r>
            <a:endParaRPr lang="en-AU" dirty="0"/>
          </a:p>
        </p:txBody>
      </p:sp>
      <p:grpSp>
        <p:nvGrpSpPr>
          <p:cNvPr id="56" name="Group 55">
            <a:extLst>
              <a:ext uri="{FF2B5EF4-FFF2-40B4-BE49-F238E27FC236}">
                <a16:creationId xmlns:a16="http://schemas.microsoft.com/office/drawing/2014/main" id="{F10F9084-AECD-4914-8DE1-E0CE5AF812DA}"/>
              </a:ext>
            </a:extLst>
          </p:cNvPr>
          <p:cNvGrpSpPr/>
          <p:nvPr/>
        </p:nvGrpSpPr>
        <p:grpSpPr>
          <a:xfrm>
            <a:off x="4395043" y="967438"/>
            <a:ext cx="997389" cy="711572"/>
            <a:chOff x="4395043" y="967438"/>
            <a:chExt cx="997389" cy="711572"/>
          </a:xfrm>
        </p:grpSpPr>
        <p:pic>
          <p:nvPicPr>
            <p:cNvPr id="4" name="Graphic 3">
              <a:extLst>
                <a:ext uri="{FF2B5EF4-FFF2-40B4-BE49-F238E27FC236}">
                  <a16:creationId xmlns:a16="http://schemas.microsoft.com/office/drawing/2014/main" id="{196097CE-E3BD-4C0E-9BD2-29F644BEC7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4934" y="967438"/>
              <a:ext cx="437606" cy="437606"/>
            </a:xfrm>
            <a:prstGeom prst="rect">
              <a:avLst/>
            </a:prstGeom>
          </p:spPr>
        </p:pic>
        <p:sp>
          <p:nvSpPr>
            <p:cNvPr id="5" name="TextBox 4">
              <a:extLst>
                <a:ext uri="{FF2B5EF4-FFF2-40B4-BE49-F238E27FC236}">
                  <a16:creationId xmlns:a16="http://schemas.microsoft.com/office/drawing/2014/main" id="{13F775A9-5C2A-43B9-B100-B6F51D12CBA8}"/>
                </a:ext>
              </a:extLst>
            </p:cNvPr>
            <p:cNvSpPr txBox="1"/>
            <p:nvPr/>
          </p:nvSpPr>
          <p:spPr>
            <a:xfrm>
              <a:off x="4395043" y="1432789"/>
              <a:ext cx="997389" cy="246221"/>
            </a:xfrm>
            <a:prstGeom prst="rect">
              <a:avLst/>
            </a:prstGeom>
          </p:spPr>
          <p:txBody>
            <a:bodyPr wrap="none" rtlCol="0" anchor="ctr">
              <a:spAutoFit/>
            </a:bodyPr>
            <a:lstStyle/>
            <a:p>
              <a:pPr algn="ctr"/>
              <a:r>
                <a:rPr lang="en-US" sz="1000" dirty="0">
                  <a:solidFill>
                    <a:schemeClr val="bg1"/>
                  </a:solidFill>
                </a:rPr>
                <a:t>Backup Server</a:t>
              </a:r>
            </a:p>
          </p:txBody>
        </p:sp>
      </p:grpSp>
      <p:grpSp>
        <p:nvGrpSpPr>
          <p:cNvPr id="60" name="Group 59">
            <a:extLst>
              <a:ext uri="{FF2B5EF4-FFF2-40B4-BE49-F238E27FC236}">
                <a16:creationId xmlns:a16="http://schemas.microsoft.com/office/drawing/2014/main" id="{67D6BEDD-54CB-4C63-84C4-28157279622A}"/>
              </a:ext>
            </a:extLst>
          </p:cNvPr>
          <p:cNvGrpSpPr/>
          <p:nvPr/>
        </p:nvGrpSpPr>
        <p:grpSpPr>
          <a:xfrm>
            <a:off x="4329320" y="4139049"/>
            <a:ext cx="1128834" cy="855682"/>
            <a:chOff x="4329320" y="4139049"/>
            <a:chExt cx="1128834" cy="855682"/>
          </a:xfrm>
        </p:grpSpPr>
        <p:pic>
          <p:nvPicPr>
            <p:cNvPr id="6" name="Graphic 5">
              <a:extLst>
                <a:ext uri="{FF2B5EF4-FFF2-40B4-BE49-F238E27FC236}">
                  <a16:creationId xmlns:a16="http://schemas.microsoft.com/office/drawing/2014/main" id="{6549263C-E452-49DC-8B16-1BCB131149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74934" y="4139049"/>
              <a:ext cx="437606" cy="437606"/>
            </a:xfrm>
            <a:prstGeom prst="rect">
              <a:avLst/>
            </a:prstGeom>
          </p:spPr>
        </p:pic>
        <p:sp>
          <p:nvSpPr>
            <p:cNvPr id="7" name="TextBox 6">
              <a:extLst>
                <a:ext uri="{FF2B5EF4-FFF2-40B4-BE49-F238E27FC236}">
                  <a16:creationId xmlns:a16="http://schemas.microsoft.com/office/drawing/2014/main" id="{F9711A06-7507-4586-A065-C8D41EE8AA80}"/>
                </a:ext>
              </a:extLst>
            </p:cNvPr>
            <p:cNvSpPr txBox="1"/>
            <p:nvPr/>
          </p:nvSpPr>
          <p:spPr>
            <a:xfrm>
              <a:off x="4329320" y="4594621"/>
              <a:ext cx="1128834" cy="400110"/>
            </a:xfrm>
            <a:prstGeom prst="rect">
              <a:avLst/>
            </a:prstGeom>
          </p:spPr>
          <p:txBody>
            <a:bodyPr wrap="none" rtlCol="0" anchor="ctr">
              <a:spAutoFit/>
            </a:bodyPr>
            <a:lstStyle/>
            <a:p>
              <a:pPr algn="ctr"/>
              <a:r>
                <a:rPr lang="en-US" sz="1000" dirty="0">
                  <a:solidFill>
                    <a:schemeClr val="bg1"/>
                  </a:solidFill>
                </a:rPr>
                <a:t>Veeam Service</a:t>
              </a:r>
              <a:br>
                <a:rPr lang="en-US" sz="1000" dirty="0">
                  <a:solidFill>
                    <a:schemeClr val="bg1"/>
                  </a:solidFill>
                </a:rPr>
              </a:br>
              <a:r>
                <a:rPr lang="en-US" sz="1000" dirty="0">
                  <a:solidFill>
                    <a:schemeClr val="bg1"/>
                  </a:solidFill>
                </a:rPr>
                <a:t>Provider Console</a:t>
              </a:r>
            </a:p>
          </p:txBody>
        </p:sp>
      </p:grpSp>
      <p:grpSp>
        <p:nvGrpSpPr>
          <p:cNvPr id="57" name="Group 56">
            <a:extLst>
              <a:ext uri="{FF2B5EF4-FFF2-40B4-BE49-F238E27FC236}">
                <a16:creationId xmlns:a16="http://schemas.microsoft.com/office/drawing/2014/main" id="{682E560F-E0A5-4438-9FCA-FB999E1A7D90}"/>
              </a:ext>
            </a:extLst>
          </p:cNvPr>
          <p:cNvGrpSpPr/>
          <p:nvPr/>
        </p:nvGrpSpPr>
        <p:grpSpPr>
          <a:xfrm>
            <a:off x="4249971" y="1746282"/>
            <a:ext cx="1287532" cy="707137"/>
            <a:chOff x="4249971" y="1746282"/>
            <a:chExt cx="1287532" cy="707137"/>
          </a:xfrm>
        </p:grpSpPr>
        <p:pic>
          <p:nvPicPr>
            <p:cNvPr id="10" name="Graphic 9">
              <a:extLst>
                <a:ext uri="{FF2B5EF4-FFF2-40B4-BE49-F238E27FC236}">
                  <a16:creationId xmlns:a16="http://schemas.microsoft.com/office/drawing/2014/main" id="{54771D72-1C60-422E-B5B0-0E800A310C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74934" y="1746282"/>
              <a:ext cx="437606" cy="437606"/>
            </a:xfrm>
            <a:prstGeom prst="rect">
              <a:avLst/>
            </a:prstGeom>
          </p:spPr>
        </p:pic>
        <p:sp>
          <p:nvSpPr>
            <p:cNvPr id="11" name="TextBox 10">
              <a:extLst>
                <a:ext uri="{FF2B5EF4-FFF2-40B4-BE49-F238E27FC236}">
                  <a16:creationId xmlns:a16="http://schemas.microsoft.com/office/drawing/2014/main" id="{91A6AFEE-56AF-4E08-9F27-A05D4A8E423C}"/>
                </a:ext>
              </a:extLst>
            </p:cNvPr>
            <p:cNvSpPr txBox="1"/>
            <p:nvPr/>
          </p:nvSpPr>
          <p:spPr>
            <a:xfrm>
              <a:off x="4249971" y="2207198"/>
              <a:ext cx="1287532" cy="246221"/>
            </a:xfrm>
            <a:prstGeom prst="rect">
              <a:avLst/>
            </a:prstGeom>
          </p:spPr>
          <p:txBody>
            <a:bodyPr wrap="none" rtlCol="0" anchor="ctr">
              <a:spAutoFit/>
            </a:bodyPr>
            <a:lstStyle/>
            <a:p>
              <a:pPr algn="ctr"/>
              <a:r>
                <a:rPr lang="en-US" sz="1000" dirty="0">
                  <a:solidFill>
                    <a:schemeClr val="bg1"/>
                  </a:solidFill>
                </a:rPr>
                <a:t>Enterprise Manager</a:t>
              </a:r>
            </a:p>
          </p:txBody>
        </p:sp>
      </p:grpSp>
      <p:grpSp>
        <p:nvGrpSpPr>
          <p:cNvPr id="59" name="Group 58">
            <a:extLst>
              <a:ext uri="{FF2B5EF4-FFF2-40B4-BE49-F238E27FC236}">
                <a16:creationId xmlns:a16="http://schemas.microsoft.com/office/drawing/2014/main" id="{065029B2-F042-41D3-89B6-84DE05393B75}"/>
              </a:ext>
            </a:extLst>
          </p:cNvPr>
          <p:cNvGrpSpPr/>
          <p:nvPr/>
        </p:nvGrpSpPr>
        <p:grpSpPr>
          <a:xfrm>
            <a:off x="4463972" y="3326625"/>
            <a:ext cx="859530" cy="707138"/>
            <a:chOff x="4463972" y="3326625"/>
            <a:chExt cx="859530" cy="707138"/>
          </a:xfrm>
        </p:grpSpPr>
        <p:pic>
          <p:nvPicPr>
            <p:cNvPr id="13" name="Graphic 12">
              <a:extLst>
                <a:ext uri="{FF2B5EF4-FFF2-40B4-BE49-F238E27FC236}">
                  <a16:creationId xmlns:a16="http://schemas.microsoft.com/office/drawing/2014/main" id="{9636D791-F7EE-471E-9924-52CFFDE9E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74934" y="3326625"/>
              <a:ext cx="437606" cy="437606"/>
            </a:xfrm>
            <a:prstGeom prst="rect">
              <a:avLst/>
            </a:prstGeom>
          </p:spPr>
        </p:pic>
        <p:sp>
          <p:nvSpPr>
            <p:cNvPr id="14" name="TextBox 13">
              <a:extLst>
                <a:ext uri="{FF2B5EF4-FFF2-40B4-BE49-F238E27FC236}">
                  <a16:creationId xmlns:a16="http://schemas.microsoft.com/office/drawing/2014/main" id="{0A0305FB-69F2-44EE-A32E-10DFF07B9575}"/>
                </a:ext>
              </a:extLst>
            </p:cNvPr>
            <p:cNvSpPr txBox="1"/>
            <p:nvPr/>
          </p:nvSpPr>
          <p:spPr>
            <a:xfrm>
              <a:off x="4463972" y="3787542"/>
              <a:ext cx="859530" cy="246221"/>
            </a:xfrm>
            <a:prstGeom prst="rect">
              <a:avLst/>
            </a:prstGeom>
          </p:spPr>
          <p:txBody>
            <a:bodyPr wrap="none" rtlCol="0" anchor="ctr">
              <a:spAutoFit/>
            </a:bodyPr>
            <a:lstStyle/>
            <a:p>
              <a:pPr algn="ctr"/>
              <a:r>
                <a:rPr lang="en-US" sz="1000" dirty="0">
                  <a:solidFill>
                    <a:schemeClr val="bg1"/>
                  </a:solidFill>
                </a:rPr>
                <a:t>Veeam ONE</a:t>
              </a:r>
            </a:p>
          </p:txBody>
        </p:sp>
      </p:grpSp>
      <p:grpSp>
        <p:nvGrpSpPr>
          <p:cNvPr id="58" name="Group 57">
            <a:extLst>
              <a:ext uri="{FF2B5EF4-FFF2-40B4-BE49-F238E27FC236}">
                <a16:creationId xmlns:a16="http://schemas.microsoft.com/office/drawing/2014/main" id="{215753FD-3C3E-49D9-97BE-A01B42C9A052}"/>
              </a:ext>
            </a:extLst>
          </p:cNvPr>
          <p:cNvGrpSpPr/>
          <p:nvPr/>
        </p:nvGrpSpPr>
        <p:grpSpPr>
          <a:xfrm>
            <a:off x="4392639" y="2531199"/>
            <a:ext cx="1002197" cy="707136"/>
            <a:chOff x="4392639" y="2531199"/>
            <a:chExt cx="1002197" cy="707136"/>
          </a:xfrm>
        </p:grpSpPr>
        <p:pic>
          <p:nvPicPr>
            <p:cNvPr id="16" name="Graphic 15">
              <a:extLst>
                <a:ext uri="{FF2B5EF4-FFF2-40B4-BE49-F238E27FC236}">
                  <a16:creationId xmlns:a16="http://schemas.microsoft.com/office/drawing/2014/main" id="{471912F3-46E7-472B-A5D2-62716ABD63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74934" y="2531199"/>
              <a:ext cx="437606" cy="437606"/>
            </a:xfrm>
            <a:prstGeom prst="rect">
              <a:avLst/>
            </a:prstGeom>
          </p:spPr>
        </p:pic>
        <p:sp>
          <p:nvSpPr>
            <p:cNvPr id="17" name="TextBox 16">
              <a:extLst>
                <a:ext uri="{FF2B5EF4-FFF2-40B4-BE49-F238E27FC236}">
                  <a16:creationId xmlns:a16="http://schemas.microsoft.com/office/drawing/2014/main" id="{61DA4334-C32F-47B1-9E68-40DF06F17C07}"/>
                </a:ext>
              </a:extLst>
            </p:cNvPr>
            <p:cNvSpPr txBox="1"/>
            <p:nvPr/>
          </p:nvSpPr>
          <p:spPr>
            <a:xfrm>
              <a:off x="4392639" y="2992114"/>
              <a:ext cx="1002197" cy="246221"/>
            </a:xfrm>
            <a:prstGeom prst="rect">
              <a:avLst/>
            </a:prstGeom>
          </p:spPr>
          <p:txBody>
            <a:bodyPr wrap="none" rtlCol="0" anchor="ctr">
              <a:spAutoFit/>
            </a:bodyPr>
            <a:lstStyle/>
            <a:p>
              <a:pPr algn="ctr"/>
              <a:r>
                <a:rPr lang="en-US" sz="1000" dirty="0">
                  <a:solidFill>
                    <a:schemeClr val="bg1"/>
                  </a:solidFill>
                </a:rPr>
                <a:t>Cloud Connect</a:t>
              </a:r>
            </a:p>
          </p:txBody>
        </p:sp>
      </p:grpSp>
      <p:grpSp>
        <p:nvGrpSpPr>
          <p:cNvPr id="24" name="Group 23">
            <a:extLst>
              <a:ext uri="{FF2B5EF4-FFF2-40B4-BE49-F238E27FC236}">
                <a16:creationId xmlns:a16="http://schemas.microsoft.com/office/drawing/2014/main" id="{68E3FDA3-657A-4B16-B4F1-9D3EF4E440EB}"/>
              </a:ext>
            </a:extLst>
          </p:cNvPr>
          <p:cNvGrpSpPr/>
          <p:nvPr/>
        </p:nvGrpSpPr>
        <p:grpSpPr>
          <a:xfrm>
            <a:off x="1220537" y="2221184"/>
            <a:ext cx="1053495" cy="701133"/>
            <a:chOff x="490843" y="1664036"/>
            <a:chExt cx="1053495" cy="701133"/>
          </a:xfrm>
        </p:grpSpPr>
        <p:pic>
          <p:nvPicPr>
            <p:cNvPr id="22" name="Graphic 21">
              <a:extLst>
                <a:ext uri="{FF2B5EF4-FFF2-40B4-BE49-F238E27FC236}">
                  <a16:creationId xmlns:a16="http://schemas.microsoft.com/office/drawing/2014/main" id="{964D56E5-C68E-470E-9AB5-89124F883A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2353" y="1664036"/>
              <a:ext cx="450477" cy="450477"/>
            </a:xfrm>
            <a:prstGeom prst="rect">
              <a:avLst/>
            </a:prstGeom>
          </p:spPr>
        </p:pic>
        <p:sp>
          <p:nvSpPr>
            <p:cNvPr id="23" name="TextBox 22">
              <a:extLst>
                <a:ext uri="{FF2B5EF4-FFF2-40B4-BE49-F238E27FC236}">
                  <a16:creationId xmlns:a16="http://schemas.microsoft.com/office/drawing/2014/main" id="{F85A3FFF-40D6-4D19-9E0C-8FB24BCB9846}"/>
                </a:ext>
              </a:extLst>
            </p:cNvPr>
            <p:cNvSpPr txBox="1"/>
            <p:nvPr/>
          </p:nvSpPr>
          <p:spPr>
            <a:xfrm>
              <a:off x="490843" y="2118948"/>
              <a:ext cx="1053495" cy="246221"/>
            </a:xfrm>
            <a:prstGeom prst="rect">
              <a:avLst/>
            </a:prstGeom>
          </p:spPr>
          <p:txBody>
            <a:bodyPr wrap="none" rtlCol="0" anchor="ctr">
              <a:spAutoFit/>
            </a:bodyPr>
            <a:lstStyle/>
            <a:p>
              <a:pPr algn="ctr"/>
              <a:r>
                <a:rPr lang="en-US" sz="1000" dirty="0" err="1">
                  <a:solidFill>
                    <a:schemeClr val="bg1"/>
                  </a:solidFill>
                </a:rPr>
                <a:t>vCloud</a:t>
              </a:r>
              <a:r>
                <a:rPr lang="en-US" sz="1000" dirty="0">
                  <a:solidFill>
                    <a:schemeClr val="bg1"/>
                  </a:solidFill>
                </a:rPr>
                <a:t> Director</a:t>
              </a:r>
            </a:p>
          </p:txBody>
        </p:sp>
      </p:grpSp>
      <p:grpSp>
        <p:nvGrpSpPr>
          <p:cNvPr id="27" name="Group 26">
            <a:extLst>
              <a:ext uri="{FF2B5EF4-FFF2-40B4-BE49-F238E27FC236}">
                <a16:creationId xmlns:a16="http://schemas.microsoft.com/office/drawing/2014/main" id="{8C5850AF-C2C2-4CB8-9A44-D6CB061FF3BB}"/>
              </a:ext>
            </a:extLst>
          </p:cNvPr>
          <p:cNvGrpSpPr/>
          <p:nvPr/>
        </p:nvGrpSpPr>
        <p:grpSpPr>
          <a:xfrm>
            <a:off x="1294275" y="3732688"/>
            <a:ext cx="906018" cy="693688"/>
            <a:chOff x="6567252" y="2665567"/>
            <a:chExt cx="906018" cy="693688"/>
          </a:xfrm>
        </p:grpSpPr>
        <p:sp>
          <p:nvSpPr>
            <p:cNvPr id="25" name="TextBox 24">
              <a:extLst>
                <a:ext uri="{FF2B5EF4-FFF2-40B4-BE49-F238E27FC236}">
                  <a16:creationId xmlns:a16="http://schemas.microsoft.com/office/drawing/2014/main" id="{A32DF7CB-2391-4890-A75B-B1DE64B1E40B}"/>
                </a:ext>
              </a:extLst>
            </p:cNvPr>
            <p:cNvSpPr txBox="1"/>
            <p:nvPr/>
          </p:nvSpPr>
          <p:spPr>
            <a:xfrm>
              <a:off x="6567252" y="3113034"/>
              <a:ext cx="906018" cy="246221"/>
            </a:xfrm>
            <a:prstGeom prst="rect">
              <a:avLst/>
            </a:prstGeom>
          </p:spPr>
          <p:txBody>
            <a:bodyPr wrap="none" rtlCol="0" anchor="ctr">
              <a:spAutoFit/>
            </a:bodyPr>
            <a:lstStyle/>
            <a:p>
              <a:pPr algn="ctr"/>
              <a:r>
                <a:rPr lang="en-US" sz="1000" dirty="0">
                  <a:solidFill>
                    <a:schemeClr val="bg1"/>
                  </a:solidFill>
                </a:rPr>
                <a:t>RMM or CMP</a:t>
              </a:r>
            </a:p>
          </p:txBody>
        </p:sp>
        <p:pic>
          <p:nvPicPr>
            <p:cNvPr id="26" name="Graphic 25">
              <a:extLst>
                <a:ext uri="{FF2B5EF4-FFF2-40B4-BE49-F238E27FC236}">
                  <a16:creationId xmlns:a16="http://schemas.microsoft.com/office/drawing/2014/main" id="{46ED8C42-3657-4813-B64C-AF629FF51E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840071" y="2665567"/>
              <a:ext cx="360380" cy="360380"/>
            </a:xfrm>
            <a:prstGeom prst="rect">
              <a:avLst/>
            </a:prstGeom>
          </p:spPr>
        </p:pic>
      </p:grpSp>
      <p:cxnSp>
        <p:nvCxnSpPr>
          <p:cNvPr id="28" name="Straight Connector 27">
            <a:extLst>
              <a:ext uri="{FF2B5EF4-FFF2-40B4-BE49-F238E27FC236}">
                <a16:creationId xmlns:a16="http://schemas.microsoft.com/office/drawing/2014/main" id="{179CA34D-9A68-49F4-8D0C-24C3C192637E}"/>
              </a:ext>
            </a:extLst>
          </p:cNvPr>
          <p:cNvCxnSpPr>
            <a:stCxn id="22" idx="3"/>
            <a:endCxn id="4" idx="1"/>
          </p:cNvCxnSpPr>
          <p:nvPr/>
        </p:nvCxnSpPr>
        <p:spPr>
          <a:xfrm flipV="1">
            <a:off x="1972524" y="1186241"/>
            <a:ext cx="2702410" cy="1260182"/>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AF06D7-4B9E-4C0F-8247-299E55F9DF96}"/>
              </a:ext>
            </a:extLst>
          </p:cNvPr>
          <p:cNvCxnSpPr>
            <a:cxnSpLocks/>
            <a:stCxn id="22" idx="3"/>
            <a:endCxn id="10" idx="1"/>
          </p:cNvCxnSpPr>
          <p:nvPr/>
        </p:nvCxnSpPr>
        <p:spPr>
          <a:xfrm flipV="1">
            <a:off x="1972524" y="1965085"/>
            <a:ext cx="2702410" cy="481338"/>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792577-5243-4105-B514-BC98475A508A}"/>
              </a:ext>
            </a:extLst>
          </p:cNvPr>
          <p:cNvCxnSpPr>
            <a:cxnSpLocks/>
            <a:stCxn id="22" idx="3"/>
            <a:endCxn id="16" idx="1"/>
          </p:cNvCxnSpPr>
          <p:nvPr/>
        </p:nvCxnSpPr>
        <p:spPr>
          <a:xfrm>
            <a:off x="1972524" y="2446423"/>
            <a:ext cx="2702410" cy="303579"/>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AE9D9F-1C5C-49E9-A076-A99DDBD4A107}"/>
              </a:ext>
            </a:extLst>
          </p:cNvPr>
          <p:cNvCxnSpPr>
            <a:cxnSpLocks/>
            <a:stCxn id="22" idx="3"/>
            <a:endCxn id="13" idx="1"/>
          </p:cNvCxnSpPr>
          <p:nvPr/>
        </p:nvCxnSpPr>
        <p:spPr>
          <a:xfrm>
            <a:off x="1972524" y="2446423"/>
            <a:ext cx="2702410" cy="1099005"/>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527D60-43F4-4051-8732-812B3A4ACECA}"/>
              </a:ext>
            </a:extLst>
          </p:cNvPr>
          <p:cNvCxnSpPr>
            <a:cxnSpLocks/>
            <a:stCxn id="26" idx="3"/>
            <a:endCxn id="37" idx="1"/>
          </p:cNvCxnSpPr>
          <p:nvPr/>
        </p:nvCxnSpPr>
        <p:spPr>
          <a:xfrm>
            <a:off x="1927474" y="3912878"/>
            <a:ext cx="1539168" cy="444974"/>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AD31F47C-E663-4DFA-A2F9-E2DCDF3FD6FD}"/>
              </a:ext>
            </a:extLst>
          </p:cNvPr>
          <p:cNvGrpSpPr/>
          <p:nvPr/>
        </p:nvGrpSpPr>
        <p:grpSpPr>
          <a:xfrm>
            <a:off x="3254878" y="4139049"/>
            <a:ext cx="861133" cy="701793"/>
            <a:chOff x="3254878" y="4139049"/>
            <a:chExt cx="861133" cy="701793"/>
          </a:xfrm>
        </p:grpSpPr>
        <p:pic>
          <p:nvPicPr>
            <p:cNvPr id="37" name="Graphic 36">
              <a:extLst>
                <a:ext uri="{FF2B5EF4-FFF2-40B4-BE49-F238E27FC236}">
                  <a16:creationId xmlns:a16="http://schemas.microsoft.com/office/drawing/2014/main" id="{19EED363-0D6A-4056-9960-35B51C1BCA8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466642" y="4139049"/>
              <a:ext cx="437606" cy="437606"/>
            </a:xfrm>
            <a:prstGeom prst="rect">
              <a:avLst/>
            </a:prstGeom>
          </p:spPr>
        </p:pic>
        <p:sp>
          <p:nvSpPr>
            <p:cNvPr id="38" name="TextBox 37">
              <a:extLst>
                <a:ext uri="{FF2B5EF4-FFF2-40B4-BE49-F238E27FC236}">
                  <a16:creationId xmlns:a16="http://schemas.microsoft.com/office/drawing/2014/main" id="{49525C45-4C40-428A-8601-A0F37A797E2A}"/>
                </a:ext>
              </a:extLst>
            </p:cNvPr>
            <p:cNvSpPr txBox="1"/>
            <p:nvPr/>
          </p:nvSpPr>
          <p:spPr>
            <a:xfrm>
              <a:off x="3254878" y="4594621"/>
              <a:ext cx="861133" cy="246221"/>
            </a:xfrm>
            <a:prstGeom prst="rect">
              <a:avLst/>
            </a:prstGeom>
          </p:spPr>
          <p:txBody>
            <a:bodyPr wrap="none" rtlCol="0" anchor="ctr">
              <a:spAutoFit/>
            </a:bodyPr>
            <a:lstStyle/>
            <a:p>
              <a:pPr algn="ctr"/>
              <a:r>
                <a:rPr lang="en-US" sz="1000" dirty="0">
                  <a:solidFill>
                    <a:schemeClr val="bg1"/>
                  </a:solidFill>
                </a:rPr>
                <a:t>RESTful API</a:t>
              </a:r>
            </a:p>
          </p:txBody>
        </p:sp>
      </p:grpSp>
      <p:cxnSp>
        <p:nvCxnSpPr>
          <p:cNvPr id="51" name="Straight Connector 50">
            <a:extLst>
              <a:ext uri="{FF2B5EF4-FFF2-40B4-BE49-F238E27FC236}">
                <a16:creationId xmlns:a16="http://schemas.microsoft.com/office/drawing/2014/main" id="{91C3759C-6C0D-4708-85AC-C8560C982646}"/>
              </a:ext>
            </a:extLst>
          </p:cNvPr>
          <p:cNvCxnSpPr>
            <a:cxnSpLocks/>
            <a:stCxn id="37" idx="3"/>
            <a:endCxn id="6" idx="1"/>
          </p:cNvCxnSpPr>
          <p:nvPr/>
        </p:nvCxnSpPr>
        <p:spPr>
          <a:xfrm>
            <a:off x="3904248" y="4357852"/>
            <a:ext cx="770686" cy="0"/>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571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wipe(left)">
                                      <p:cBhvr>
                                        <p:cTn id="30" dur="500"/>
                                        <p:tgtEl>
                                          <p:spTgt spid="4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par>
                                <p:cTn id="61" presetID="10"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ADE84F-B7BF-4499-A247-F5530D5A65F9}"/>
              </a:ext>
            </a:extLst>
          </p:cNvPr>
          <p:cNvSpPr>
            <a:spLocks noGrp="1"/>
          </p:cNvSpPr>
          <p:nvPr>
            <p:ph type="title"/>
          </p:nvPr>
        </p:nvSpPr>
        <p:spPr/>
        <p:txBody>
          <a:bodyPr/>
          <a:lstStyle/>
          <a:p>
            <a:r>
              <a:rPr lang="en-US" dirty="0"/>
              <a:t>Service Provider Portals</a:t>
            </a:r>
            <a:endParaRPr lang="en-AU" dirty="0"/>
          </a:p>
        </p:txBody>
      </p:sp>
      <p:pic>
        <p:nvPicPr>
          <p:cNvPr id="6" name="Graphic 5">
            <a:extLst>
              <a:ext uri="{FF2B5EF4-FFF2-40B4-BE49-F238E27FC236}">
                <a16:creationId xmlns:a16="http://schemas.microsoft.com/office/drawing/2014/main" id="{6549263C-E452-49DC-8B16-1BCB131149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0434" y="3876552"/>
            <a:ext cx="437606" cy="437606"/>
          </a:xfrm>
          <a:prstGeom prst="rect">
            <a:avLst/>
          </a:prstGeom>
        </p:spPr>
      </p:pic>
      <p:sp>
        <p:nvSpPr>
          <p:cNvPr id="7" name="TextBox 6">
            <a:extLst>
              <a:ext uri="{FF2B5EF4-FFF2-40B4-BE49-F238E27FC236}">
                <a16:creationId xmlns:a16="http://schemas.microsoft.com/office/drawing/2014/main" id="{F9711A06-7507-4586-A065-C8D41EE8AA80}"/>
              </a:ext>
            </a:extLst>
          </p:cNvPr>
          <p:cNvSpPr txBox="1"/>
          <p:nvPr/>
        </p:nvSpPr>
        <p:spPr>
          <a:xfrm>
            <a:off x="4994820" y="4320052"/>
            <a:ext cx="1128834" cy="400110"/>
          </a:xfrm>
          <a:prstGeom prst="rect">
            <a:avLst/>
          </a:prstGeom>
        </p:spPr>
        <p:txBody>
          <a:bodyPr wrap="none" rtlCol="0" anchor="ctr">
            <a:spAutoFit/>
          </a:bodyPr>
          <a:lstStyle/>
          <a:p>
            <a:pPr algn="ctr"/>
            <a:r>
              <a:rPr lang="en-US" sz="1000" dirty="0">
                <a:solidFill>
                  <a:schemeClr val="bg1"/>
                </a:solidFill>
              </a:rPr>
              <a:t>Veeam Service</a:t>
            </a:r>
            <a:br>
              <a:rPr lang="en-US" sz="1000" dirty="0">
                <a:solidFill>
                  <a:schemeClr val="bg1"/>
                </a:solidFill>
              </a:rPr>
            </a:br>
            <a:r>
              <a:rPr lang="en-US" sz="1000" dirty="0">
                <a:solidFill>
                  <a:schemeClr val="bg1"/>
                </a:solidFill>
              </a:rPr>
              <a:t>Provider Console</a:t>
            </a:r>
          </a:p>
        </p:txBody>
      </p:sp>
      <p:pic>
        <p:nvPicPr>
          <p:cNvPr id="10" name="Graphic 9">
            <a:extLst>
              <a:ext uri="{FF2B5EF4-FFF2-40B4-BE49-F238E27FC236}">
                <a16:creationId xmlns:a16="http://schemas.microsoft.com/office/drawing/2014/main" id="{54771D72-1C60-422E-B5B0-0E800A310C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40434" y="2469448"/>
            <a:ext cx="437606" cy="437606"/>
          </a:xfrm>
          <a:prstGeom prst="rect">
            <a:avLst/>
          </a:prstGeom>
        </p:spPr>
      </p:pic>
      <p:sp>
        <p:nvSpPr>
          <p:cNvPr id="11" name="TextBox 10">
            <a:extLst>
              <a:ext uri="{FF2B5EF4-FFF2-40B4-BE49-F238E27FC236}">
                <a16:creationId xmlns:a16="http://schemas.microsoft.com/office/drawing/2014/main" id="{91A6AFEE-56AF-4E08-9F27-A05D4A8E423C}"/>
              </a:ext>
            </a:extLst>
          </p:cNvPr>
          <p:cNvSpPr txBox="1"/>
          <p:nvPr/>
        </p:nvSpPr>
        <p:spPr>
          <a:xfrm>
            <a:off x="4915471" y="2918043"/>
            <a:ext cx="1287532" cy="246221"/>
          </a:xfrm>
          <a:prstGeom prst="rect">
            <a:avLst/>
          </a:prstGeom>
        </p:spPr>
        <p:txBody>
          <a:bodyPr wrap="none" rtlCol="0" anchor="ctr">
            <a:spAutoFit/>
          </a:bodyPr>
          <a:lstStyle/>
          <a:p>
            <a:pPr algn="ctr"/>
            <a:r>
              <a:rPr lang="en-US" sz="1000" dirty="0">
                <a:solidFill>
                  <a:schemeClr val="bg1"/>
                </a:solidFill>
              </a:rPr>
              <a:t>Enterprise Manager</a:t>
            </a:r>
          </a:p>
        </p:txBody>
      </p:sp>
      <p:pic>
        <p:nvPicPr>
          <p:cNvPr id="19" name="Graphic 18">
            <a:extLst>
              <a:ext uri="{FF2B5EF4-FFF2-40B4-BE49-F238E27FC236}">
                <a16:creationId xmlns:a16="http://schemas.microsoft.com/office/drawing/2014/main" id="{07A7C1DE-2AEE-4E92-A083-0B47C319FB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0257" y="2469448"/>
            <a:ext cx="437606" cy="437606"/>
          </a:xfrm>
          <a:prstGeom prst="rect">
            <a:avLst/>
          </a:prstGeom>
        </p:spPr>
      </p:pic>
      <p:sp>
        <p:nvSpPr>
          <p:cNvPr id="20" name="TextBox 19">
            <a:extLst>
              <a:ext uri="{FF2B5EF4-FFF2-40B4-BE49-F238E27FC236}">
                <a16:creationId xmlns:a16="http://schemas.microsoft.com/office/drawing/2014/main" id="{59ACFBEF-D8B7-496A-9F4D-AFEA6498B891}"/>
              </a:ext>
            </a:extLst>
          </p:cNvPr>
          <p:cNvSpPr txBox="1"/>
          <p:nvPr/>
        </p:nvSpPr>
        <p:spPr>
          <a:xfrm>
            <a:off x="3808494" y="2918043"/>
            <a:ext cx="861133" cy="246221"/>
          </a:xfrm>
          <a:prstGeom prst="rect">
            <a:avLst/>
          </a:prstGeom>
        </p:spPr>
        <p:txBody>
          <a:bodyPr wrap="none" rtlCol="0" anchor="ctr">
            <a:spAutoFit/>
          </a:bodyPr>
          <a:lstStyle/>
          <a:p>
            <a:pPr algn="ctr"/>
            <a:r>
              <a:rPr lang="en-US" sz="1000" dirty="0">
                <a:solidFill>
                  <a:schemeClr val="bg1"/>
                </a:solidFill>
              </a:rPr>
              <a:t>RESTful API</a:t>
            </a:r>
          </a:p>
        </p:txBody>
      </p:sp>
      <p:pic>
        <p:nvPicPr>
          <p:cNvPr id="30" name="Graphic 29">
            <a:extLst>
              <a:ext uri="{FF2B5EF4-FFF2-40B4-BE49-F238E27FC236}">
                <a16:creationId xmlns:a16="http://schemas.microsoft.com/office/drawing/2014/main" id="{633562A6-D14C-4D47-8060-5C68552DC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0434" y="943676"/>
            <a:ext cx="437606" cy="437606"/>
          </a:xfrm>
          <a:prstGeom prst="rect">
            <a:avLst/>
          </a:prstGeom>
        </p:spPr>
      </p:pic>
      <p:sp>
        <p:nvSpPr>
          <p:cNvPr id="31" name="TextBox 30">
            <a:extLst>
              <a:ext uri="{FF2B5EF4-FFF2-40B4-BE49-F238E27FC236}">
                <a16:creationId xmlns:a16="http://schemas.microsoft.com/office/drawing/2014/main" id="{27D33852-6E02-495C-9CEE-C6203BF3DB03}"/>
              </a:ext>
            </a:extLst>
          </p:cNvPr>
          <p:cNvSpPr txBox="1"/>
          <p:nvPr/>
        </p:nvSpPr>
        <p:spPr>
          <a:xfrm>
            <a:off x="4803261" y="1387026"/>
            <a:ext cx="1511952" cy="400110"/>
          </a:xfrm>
          <a:prstGeom prst="rect">
            <a:avLst/>
          </a:prstGeom>
        </p:spPr>
        <p:txBody>
          <a:bodyPr wrap="none" rtlCol="0" anchor="ctr">
            <a:spAutoFit/>
          </a:bodyPr>
          <a:lstStyle/>
          <a:p>
            <a:pPr algn="ctr"/>
            <a:r>
              <a:rPr lang="en-US" sz="1000" dirty="0">
                <a:solidFill>
                  <a:schemeClr val="bg1"/>
                </a:solidFill>
              </a:rPr>
              <a:t>Veeam Backup</a:t>
            </a:r>
            <a:br>
              <a:rPr lang="en-US" sz="1000" dirty="0">
                <a:solidFill>
                  <a:schemeClr val="bg1"/>
                </a:solidFill>
              </a:rPr>
            </a:br>
            <a:r>
              <a:rPr lang="en-US" sz="1000" i="1" dirty="0">
                <a:solidFill>
                  <a:schemeClr val="bg1"/>
                </a:solidFill>
              </a:rPr>
              <a:t>for Microsoft Office 365</a:t>
            </a:r>
          </a:p>
        </p:txBody>
      </p:sp>
      <p:pic>
        <p:nvPicPr>
          <p:cNvPr id="34" name="Graphic 33">
            <a:extLst>
              <a:ext uri="{FF2B5EF4-FFF2-40B4-BE49-F238E27FC236}">
                <a16:creationId xmlns:a16="http://schemas.microsoft.com/office/drawing/2014/main" id="{6F4713DC-DC66-42C8-8149-D9E51C8FE6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0257" y="943676"/>
            <a:ext cx="437606" cy="437606"/>
          </a:xfrm>
          <a:prstGeom prst="rect">
            <a:avLst/>
          </a:prstGeom>
        </p:spPr>
      </p:pic>
      <p:sp>
        <p:nvSpPr>
          <p:cNvPr id="35" name="TextBox 34">
            <a:extLst>
              <a:ext uri="{FF2B5EF4-FFF2-40B4-BE49-F238E27FC236}">
                <a16:creationId xmlns:a16="http://schemas.microsoft.com/office/drawing/2014/main" id="{1BC99B1C-CA9D-4F8E-82C6-233C71387B00}"/>
              </a:ext>
            </a:extLst>
          </p:cNvPr>
          <p:cNvSpPr txBox="1"/>
          <p:nvPr/>
        </p:nvSpPr>
        <p:spPr>
          <a:xfrm>
            <a:off x="3808494" y="1387026"/>
            <a:ext cx="861133" cy="246221"/>
          </a:xfrm>
          <a:prstGeom prst="rect">
            <a:avLst/>
          </a:prstGeom>
        </p:spPr>
        <p:txBody>
          <a:bodyPr wrap="none" rtlCol="0" anchor="ctr">
            <a:spAutoFit/>
          </a:bodyPr>
          <a:lstStyle/>
          <a:p>
            <a:pPr algn="ctr"/>
            <a:r>
              <a:rPr lang="en-US" sz="1000" dirty="0">
                <a:solidFill>
                  <a:schemeClr val="bg1"/>
                </a:solidFill>
              </a:rPr>
              <a:t>RESTful API</a:t>
            </a:r>
          </a:p>
        </p:txBody>
      </p:sp>
      <p:pic>
        <p:nvPicPr>
          <p:cNvPr id="37" name="Graphic 36">
            <a:extLst>
              <a:ext uri="{FF2B5EF4-FFF2-40B4-BE49-F238E27FC236}">
                <a16:creationId xmlns:a16="http://schemas.microsoft.com/office/drawing/2014/main" id="{19EED363-0D6A-4056-9960-35B51C1BCA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20257" y="3876552"/>
            <a:ext cx="437606" cy="437606"/>
          </a:xfrm>
          <a:prstGeom prst="rect">
            <a:avLst/>
          </a:prstGeom>
        </p:spPr>
      </p:pic>
      <p:sp>
        <p:nvSpPr>
          <p:cNvPr id="38" name="TextBox 37">
            <a:extLst>
              <a:ext uri="{FF2B5EF4-FFF2-40B4-BE49-F238E27FC236}">
                <a16:creationId xmlns:a16="http://schemas.microsoft.com/office/drawing/2014/main" id="{49525C45-4C40-428A-8601-A0F37A797E2A}"/>
              </a:ext>
            </a:extLst>
          </p:cNvPr>
          <p:cNvSpPr txBox="1"/>
          <p:nvPr/>
        </p:nvSpPr>
        <p:spPr>
          <a:xfrm>
            <a:off x="3808494" y="4320052"/>
            <a:ext cx="861133" cy="246221"/>
          </a:xfrm>
          <a:prstGeom prst="rect">
            <a:avLst/>
          </a:prstGeom>
        </p:spPr>
        <p:txBody>
          <a:bodyPr wrap="none" rtlCol="0" anchor="ctr">
            <a:spAutoFit/>
          </a:bodyPr>
          <a:lstStyle/>
          <a:p>
            <a:pPr algn="ctr"/>
            <a:r>
              <a:rPr lang="en-US" sz="1000" dirty="0">
                <a:solidFill>
                  <a:schemeClr val="bg1"/>
                </a:solidFill>
              </a:rPr>
              <a:t>RESTful API</a:t>
            </a:r>
          </a:p>
        </p:txBody>
      </p:sp>
      <p:cxnSp>
        <p:nvCxnSpPr>
          <p:cNvPr id="28" name="Straight Connector 27">
            <a:extLst>
              <a:ext uri="{FF2B5EF4-FFF2-40B4-BE49-F238E27FC236}">
                <a16:creationId xmlns:a16="http://schemas.microsoft.com/office/drawing/2014/main" id="{179CA34D-9A68-49F4-8D0C-24C3C192637E}"/>
              </a:ext>
            </a:extLst>
          </p:cNvPr>
          <p:cNvCxnSpPr>
            <a:cxnSpLocks/>
            <a:stCxn id="42" idx="3"/>
            <a:endCxn id="34" idx="1"/>
          </p:cNvCxnSpPr>
          <p:nvPr/>
        </p:nvCxnSpPr>
        <p:spPr>
          <a:xfrm flipV="1">
            <a:off x="1790509" y="1162479"/>
            <a:ext cx="2229748" cy="1525772"/>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792577-5243-4105-B514-BC98475A508A}"/>
              </a:ext>
            </a:extLst>
          </p:cNvPr>
          <p:cNvCxnSpPr>
            <a:cxnSpLocks/>
            <a:stCxn id="42" idx="3"/>
            <a:endCxn id="19" idx="1"/>
          </p:cNvCxnSpPr>
          <p:nvPr/>
        </p:nvCxnSpPr>
        <p:spPr>
          <a:xfrm>
            <a:off x="1790509" y="2688251"/>
            <a:ext cx="2229748" cy="0"/>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AAE9D9F-1C5C-49E9-A076-A99DDBD4A107}"/>
              </a:ext>
            </a:extLst>
          </p:cNvPr>
          <p:cNvCxnSpPr>
            <a:cxnSpLocks/>
            <a:stCxn id="42" idx="3"/>
            <a:endCxn id="37" idx="1"/>
          </p:cNvCxnSpPr>
          <p:nvPr/>
        </p:nvCxnSpPr>
        <p:spPr>
          <a:xfrm>
            <a:off x="1790509" y="2688251"/>
            <a:ext cx="2229748" cy="1407104"/>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3137654-0D7A-4C45-AD84-76EC23E69849}"/>
              </a:ext>
            </a:extLst>
          </p:cNvPr>
          <p:cNvSpPr txBox="1"/>
          <p:nvPr/>
        </p:nvSpPr>
        <p:spPr>
          <a:xfrm>
            <a:off x="1004885" y="2918043"/>
            <a:ext cx="1133644" cy="400110"/>
          </a:xfrm>
          <a:prstGeom prst="rect">
            <a:avLst/>
          </a:prstGeom>
        </p:spPr>
        <p:txBody>
          <a:bodyPr wrap="none" rtlCol="0" anchor="t">
            <a:spAutoFit/>
          </a:bodyPr>
          <a:lstStyle/>
          <a:p>
            <a:pPr algn="ctr"/>
            <a:r>
              <a:rPr lang="en-US" sz="1000" dirty="0">
                <a:solidFill>
                  <a:schemeClr val="bg1"/>
                </a:solidFill>
              </a:rPr>
              <a:t>Service Provider </a:t>
            </a:r>
          </a:p>
          <a:p>
            <a:pPr algn="ctr"/>
            <a:r>
              <a:rPr lang="en-US" sz="1000" dirty="0">
                <a:solidFill>
                  <a:schemeClr val="bg1"/>
                </a:solidFill>
              </a:rPr>
              <a:t>console</a:t>
            </a:r>
          </a:p>
        </p:txBody>
      </p:sp>
      <p:pic>
        <p:nvPicPr>
          <p:cNvPr id="42" name="Graphic 41">
            <a:extLst>
              <a:ext uri="{FF2B5EF4-FFF2-40B4-BE49-F238E27FC236}">
                <a16:creationId xmlns:a16="http://schemas.microsoft.com/office/drawing/2014/main" id="{2FA45B6B-9071-4473-9600-1393A23FB5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52903" y="2469448"/>
            <a:ext cx="437606" cy="437606"/>
          </a:xfrm>
          <a:prstGeom prst="rect">
            <a:avLst/>
          </a:prstGeom>
        </p:spPr>
      </p:pic>
      <p:cxnSp>
        <p:nvCxnSpPr>
          <p:cNvPr id="43" name="Straight Connector 42">
            <a:extLst>
              <a:ext uri="{FF2B5EF4-FFF2-40B4-BE49-F238E27FC236}">
                <a16:creationId xmlns:a16="http://schemas.microsoft.com/office/drawing/2014/main" id="{7BBD5E08-6846-4667-B660-C59530DEA978}"/>
              </a:ext>
            </a:extLst>
          </p:cNvPr>
          <p:cNvCxnSpPr>
            <a:cxnSpLocks/>
            <a:stCxn id="34" idx="3"/>
            <a:endCxn id="30" idx="1"/>
          </p:cNvCxnSpPr>
          <p:nvPr/>
        </p:nvCxnSpPr>
        <p:spPr>
          <a:xfrm>
            <a:off x="4457863" y="1162479"/>
            <a:ext cx="882571" cy="0"/>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1CFC35D-D8CE-4B2F-82E2-433833ECE744}"/>
              </a:ext>
            </a:extLst>
          </p:cNvPr>
          <p:cNvCxnSpPr>
            <a:cxnSpLocks/>
            <a:stCxn id="19" idx="3"/>
            <a:endCxn id="10" idx="1"/>
          </p:cNvCxnSpPr>
          <p:nvPr/>
        </p:nvCxnSpPr>
        <p:spPr>
          <a:xfrm>
            <a:off x="4457863" y="2688251"/>
            <a:ext cx="882571" cy="0"/>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3A44300-0BF4-4276-BC0C-70B79C2DBA6F}"/>
              </a:ext>
            </a:extLst>
          </p:cNvPr>
          <p:cNvCxnSpPr>
            <a:cxnSpLocks/>
            <a:stCxn id="37" idx="3"/>
            <a:endCxn id="6" idx="1"/>
          </p:cNvCxnSpPr>
          <p:nvPr/>
        </p:nvCxnSpPr>
        <p:spPr>
          <a:xfrm>
            <a:off x="4457863" y="4095355"/>
            <a:ext cx="882571" cy="0"/>
          </a:xfrm>
          <a:prstGeom prst="line">
            <a:avLst/>
          </a:prstGeom>
          <a:ln w="19050">
            <a:solidFill>
              <a:srgbClr val="00B336"/>
            </a:solidFill>
            <a:tailEnd type="none" w="med" len="sm"/>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FD599FFA-68E5-43D8-9341-3820FAE7CC43}"/>
              </a:ext>
            </a:extLst>
          </p:cNvPr>
          <p:cNvSpPr/>
          <p:nvPr/>
        </p:nvSpPr>
        <p:spPr>
          <a:xfrm>
            <a:off x="359999" y="4520107"/>
            <a:ext cx="3615605" cy="400110"/>
          </a:xfrm>
          <a:prstGeom prst="rect">
            <a:avLst/>
          </a:prstGeom>
        </p:spPr>
        <p:txBody>
          <a:bodyPr wrap="none">
            <a:spAutoFit/>
          </a:bodyPr>
          <a:lstStyle/>
          <a:p>
            <a:r>
              <a:rPr lang="en-AU" sz="2000" dirty="0">
                <a:hlinkClick r:id="rId12"/>
              </a:rPr>
              <a:t>https://github.com/VeeamHub</a:t>
            </a:r>
            <a:endParaRPr lang="en-AU" sz="2000" dirty="0"/>
          </a:p>
        </p:txBody>
      </p:sp>
    </p:spTree>
    <p:extLst>
      <p:ext uri="{BB962C8B-B14F-4D97-AF65-F5344CB8AC3E}">
        <p14:creationId xmlns:p14="http://schemas.microsoft.com/office/powerpoint/2010/main" val="69806573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B17BE5-E8A3-411A-B3F2-DC18B33D12E1}"/>
              </a:ext>
            </a:extLst>
          </p:cNvPr>
          <p:cNvSpPr>
            <a:spLocks noGrp="1"/>
          </p:cNvSpPr>
          <p:nvPr>
            <p:ph type="body" sz="quarter" idx="10"/>
          </p:nvPr>
        </p:nvSpPr>
        <p:spPr/>
        <p:txBody>
          <a:bodyPr/>
          <a:lstStyle/>
          <a:p>
            <a:r>
              <a:rPr lang="ko-KR" altLang="en-US"/>
              <a:t>적용 가능 서비스</a:t>
            </a:r>
            <a:endParaRPr lang="ko-KR" dirty="0"/>
          </a:p>
        </p:txBody>
      </p:sp>
    </p:spTree>
    <p:extLst>
      <p:ext uri="{BB962C8B-B14F-4D97-AF65-F5344CB8AC3E}">
        <p14:creationId xmlns:p14="http://schemas.microsoft.com/office/powerpoint/2010/main" val="26074183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9436" y="171450"/>
            <a:ext cx="8363938" cy="415498"/>
          </a:xfrm>
        </p:spPr>
        <p:txBody>
          <a:bodyPr/>
          <a:lstStyle/>
          <a:p>
            <a:r>
              <a:rPr lang="fr-FR" sz="2700" dirty="0"/>
              <a:t>Backup as a Service</a:t>
            </a:r>
          </a:p>
        </p:txBody>
      </p:sp>
      <p:graphicFrame>
        <p:nvGraphicFramePr>
          <p:cNvPr id="3" name="Content Placeholder 3"/>
          <p:cNvGraphicFramePr>
            <a:graphicFrameLocks/>
          </p:cNvGraphicFramePr>
          <p:nvPr/>
        </p:nvGraphicFramePr>
        <p:xfrm>
          <a:off x="389436" y="1081374"/>
          <a:ext cx="8431534" cy="3650965"/>
        </p:xfrm>
        <a:graphic>
          <a:graphicData uri="http://schemas.openxmlformats.org/drawingml/2006/table">
            <a:tbl>
              <a:tblPr firstRow="1" bandRow="1">
                <a:tableStyleId>{5C22544A-7EE6-4342-B048-85BDC9FD1C3A}</a:tableStyleId>
              </a:tblPr>
              <a:tblGrid>
                <a:gridCol w="2764871">
                  <a:extLst>
                    <a:ext uri="{9D8B030D-6E8A-4147-A177-3AD203B41FA5}">
                      <a16:colId xmlns:a16="http://schemas.microsoft.com/office/drawing/2014/main" val="2380963668"/>
                    </a:ext>
                  </a:extLst>
                </a:gridCol>
                <a:gridCol w="5666663">
                  <a:extLst>
                    <a:ext uri="{9D8B030D-6E8A-4147-A177-3AD203B41FA5}">
                      <a16:colId xmlns:a16="http://schemas.microsoft.com/office/drawing/2014/main" val="1916599488"/>
                    </a:ext>
                  </a:extLst>
                </a:gridCol>
              </a:tblGrid>
              <a:tr h="373291">
                <a:tc>
                  <a:txBody>
                    <a:bodyPr/>
                    <a:lstStyle/>
                    <a:p>
                      <a:pPr algn="ctr"/>
                      <a:r>
                        <a:rPr lang="ko-KR" altLang="en-US" sz="1400" dirty="0"/>
                        <a:t>항목</a:t>
                      </a:r>
                      <a:endParaRPr lang="en-US" sz="1400" dirty="0"/>
                    </a:p>
                  </a:txBody>
                  <a:tcPr anchor="ctr"/>
                </a:tc>
                <a:tc>
                  <a:txBody>
                    <a:bodyPr/>
                    <a:lstStyle/>
                    <a:p>
                      <a:pPr algn="ctr"/>
                      <a:r>
                        <a:rPr lang="ko-KR" altLang="en-US" sz="1400" dirty="0"/>
                        <a:t>상세 설명</a:t>
                      </a:r>
                      <a:endParaRPr lang="en-US" sz="1400" dirty="0"/>
                    </a:p>
                  </a:txBody>
                  <a:tcPr anchor="ctr"/>
                </a:tc>
                <a:extLst>
                  <a:ext uri="{0D108BD9-81ED-4DB2-BD59-A6C34878D82A}">
                    <a16:rowId xmlns:a16="http://schemas.microsoft.com/office/drawing/2014/main" val="652960316"/>
                  </a:ext>
                </a:extLst>
              </a:tr>
              <a:tr h="675951">
                <a:tc>
                  <a:txBody>
                    <a:bodyPr/>
                    <a:lstStyle/>
                    <a:p>
                      <a:pPr algn="ctr"/>
                      <a:r>
                        <a:rPr lang="ko-KR" altLang="en-US" sz="1400" dirty="0"/>
                        <a:t>데이터센터 백업 데이터 백업 또는 복제</a:t>
                      </a:r>
                      <a:endParaRPr lang="en-US" sz="1400" dirty="0"/>
                    </a:p>
                  </a:txBody>
                  <a:tcPr anchor="ctr"/>
                </a:tc>
                <a:tc>
                  <a:txBody>
                    <a:bodyPr/>
                    <a:lstStyle/>
                    <a:p>
                      <a:pPr algn="ctr"/>
                      <a:r>
                        <a:rPr lang="en-US" sz="1400" dirty="0"/>
                        <a:t> </a:t>
                      </a:r>
                    </a:p>
                  </a:txBody>
                  <a:tcPr anchor="ctr"/>
                </a:tc>
                <a:extLst>
                  <a:ext uri="{0D108BD9-81ED-4DB2-BD59-A6C34878D82A}">
                    <a16:rowId xmlns:a16="http://schemas.microsoft.com/office/drawing/2014/main" val="2900661313"/>
                  </a:ext>
                </a:extLst>
              </a:tr>
              <a:tr h="633463">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altLang="en-US" sz="1400" dirty="0"/>
                        <a:t>고객 문제점</a:t>
                      </a:r>
                      <a:endParaRPr lang="en-US" altLang="ko-KR" sz="1400" dirty="0"/>
                    </a:p>
                  </a:txBody>
                  <a:tcPr anchor="ctr"/>
                </a:tc>
                <a:tc>
                  <a:txBody>
                    <a:bodyPr/>
                    <a:lstStyle/>
                    <a:p>
                      <a:pPr algn="ctr"/>
                      <a:r>
                        <a:rPr lang="en-US" sz="1400" dirty="0"/>
                        <a:t>3-2-1 </a:t>
                      </a:r>
                      <a:r>
                        <a:rPr lang="ko-KR" altLang="en-US" sz="1400" dirty="0"/>
                        <a:t>규칙 준수의 어려움</a:t>
                      </a:r>
                      <a:endParaRPr lang="en-US" altLang="ko-KR" sz="1400" dirty="0"/>
                    </a:p>
                    <a:p>
                      <a:pPr algn="ctr"/>
                      <a:r>
                        <a:rPr lang="ko-KR" altLang="en-US" sz="1400" dirty="0"/>
                        <a:t>다양한 사이버 위협 증가</a:t>
                      </a:r>
                      <a:endParaRPr lang="en-US" sz="1400" dirty="0"/>
                    </a:p>
                  </a:txBody>
                  <a:tcPr anchor="ctr"/>
                </a:tc>
                <a:extLst>
                  <a:ext uri="{0D108BD9-81ED-4DB2-BD59-A6C34878D82A}">
                    <a16:rowId xmlns:a16="http://schemas.microsoft.com/office/drawing/2014/main" val="4207024677"/>
                  </a:ext>
                </a:extLst>
              </a:tr>
              <a:tr h="373291">
                <a:tc>
                  <a:txBody>
                    <a:bodyPr/>
                    <a:lstStyle/>
                    <a:p>
                      <a:pPr algn="ctr"/>
                      <a:r>
                        <a:rPr lang="ko-KR" altLang="en-US" sz="1400" dirty="0"/>
                        <a:t>장점</a:t>
                      </a:r>
                      <a:endParaRPr lang="en-US" sz="1400" dirty="0"/>
                    </a:p>
                  </a:txBody>
                  <a:tcPr anchor="ctr"/>
                </a:tc>
                <a:tc>
                  <a:txBody>
                    <a:bodyPr/>
                    <a:lstStyle/>
                    <a:p>
                      <a:pPr algn="ctr"/>
                      <a:r>
                        <a:rPr lang="ko-KR" altLang="en-US" sz="1400" dirty="0"/>
                        <a:t>데이터센터 내의 데이터 원격지 백업</a:t>
                      </a:r>
                      <a:endParaRPr lang="en-US" sz="1400" dirty="0"/>
                    </a:p>
                  </a:txBody>
                  <a:tcPr anchor="ctr"/>
                </a:tc>
                <a:extLst>
                  <a:ext uri="{0D108BD9-81ED-4DB2-BD59-A6C34878D82A}">
                    <a16:rowId xmlns:a16="http://schemas.microsoft.com/office/drawing/2014/main" val="532786074"/>
                  </a:ext>
                </a:extLst>
              </a:tr>
              <a:tr h="938882">
                <a:tc>
                  <a:txBody>
                    <a:bodyPr/>
                    <a:lstStyle/>
                    <a:p>
                      <a:pPr algn="ctr"/>
                      <a:r>
                        <a:rPr lang="ko-KR" altLang="en-US" sz="1400" dirty="0"/>
                        <a:t>고객 대상</a:t>
                      </a:r>
                      <a:endParaRPr lang="en-US" sz="1400" dirty="0"/>
                    </a:p>
                  </a:txBody>
                  <a:tcPr anchor="ctr"/>
                </a:tc>
                <a:tc>
                  <a:txBody>
                    <a:bodyPr/>
                    <a:lstStyle/>
                    <a:p>
                      <a:pPr algn="ctr"/>
                      <a:r>
                        <a:rPr lang="en-US" sz="1400" dirty="0"/>
                        <a:t>Veeam</a:t>
                      </a:r>
                      <a:r>
                        <a:rPr lang="ko-KR" altLang="en-US" sz="1400" dirty="0"/>
                        <a:t>을 사용 중인 고객</a:t>
                      </a:r>
                      <a:endParaRPr lang="en-US" altLang="ko-KR" sz="1400" dirty="0"/>
                    </a:p>
                    <a:p>
                      <a:pPr algn="ctr"/>
                      <a:r>
                        <a:rPr lang="ko-KR" altLang="en-US" sz="1400" dirty="0"/>
                        <a:t>클라우드로 복제 고려 중인 고객</a:t>
                      </a:r>
                      <a:endParaRPr lang="en-US" altLang="ko-KR" sz="1400" dirty="0"/>
                    </a:p>
                    <a:p>
                      <a:pPr algn="ctr"/>
                      <a:r>
                        <a:rPr lang="ko-KR" altLang="en-US" sz="1400" dirty="0"/>
                        <a:t>고용량 데이터 사이즈로 원격지 백업이 어려운 고객</a:t>
                      </a:r>
                      <a:endParaRPr lang="en-US" sz="1400" dirty="0"/>
                    </a:p>
                  </a:txBody>
                  <a:tcPr anchor="ctr"/>
                </a:tc>
                <a:extLst>
                  <a:ext uri="{0D108BD9-81ED-4DB2-BD59-A6C34878D82A}">
                    <a16:rowId xmlns:a16="http://schemas.microsoft.com/office/drawing/2014/main" val="1935170169"/>
                  </a:ext>
                </a:extLst>
              </a:tr>
              <a:tr h="656087">
                <a:tc>
                  <a:txBody>
                    <a:bodyPr/>
                    <a:lstStyle/>
                    <a:p>
                      <a:pPr algn="ctr"/>
                      <a:r>
                        <a:rPr lang="ko-KR" altLang="en-US" sz="1400" dirty="0"/>
                        <a:t>필요 컴포넌트</a:t>
                      </a:r>
                      <a:endParaRPr lang="en-US" sz="1400" dirty="0"/>
                    </a:p>
                  </a:txBody>
                  <a:tcPr anchor="ctr"/>
                </a:tc>
                <a:tc>
                  <a:txBody>
                    <a:bodyPr/>
                    <a:lstStyle/>
                    <a:p>
                      <a:pPr algn="ctr"/>
                      <a:r>
                        <a:rPr lang="en-US" sz="1400" dirty="0"/>
                        <a:t>Veeam Cloud Connect</a:t>
                      </a:r>
                    </a:p>
                    <a:p>
                      <a:pPr algn="ctr"/>
                      <a:r>
                        <a:rPr lang="en-US" sz="1400" dirty="0"/>
                        <a:t>Veeam Backup &amp; Replication</a:t>
                      </a:r>
                    </a:p>
                  </a:txBody>
                  <a:tcPr anchor="ctr"/>
                </a:tc>
                <a:extLst>
                  <a:ext uri="{0D108BD9-81ED-4DB2-BD59-A6C34878D82A}">
                    <a16:rowId xmlns:a16="http://schemas.microsoft.com/office/drawing/2014/main" val="1049346781"/>
                  </a:ext>
                </a:extLst>
              </a:tr>
            </a:tbl>
          </a:graphicData>
        </a:graphic>
      </p:graphicFrame>
      <p:pic>
        <p:nvPicPr>
          <p:cNvPr id="4" name="Picture 149"/>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7524827" y="1559162"/>
            <a:ext cx="49577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5" descr="\\amust.local\spb\Marketing\Graphics\Working\DIAGRAMS\Technical_Diagrams\veeam_icons\png\Cloud Connect.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624480" y="1561093"/>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9"/>
          <p:cNvSpPr/>
          <p:nvPr/>
        </p:nvSpPr>
        <p:spPr bwMode="auto">
          <a:xfrm>
            <a:off x="5162307" y="1701387"/>
            <a:ext cx="1224136" cy="172750"/>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10"/>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062807" y="1468471"/>
            <a:ext cx="617220" cy="617220"/>
          </a:xfrm>
          <a:prstGeom prst="rect">
            <a:avLst/>
          </a:prstGeom>
        </p:spPr>
      </p:pic>
      <p:pic>
        <p:nvPicPr>
          <p:cNvPr id="8" name="Picture 6">
            <a:extLst>
              <a:ext uri="{FF2B5EF4-FFF2-40B4-BE49-F238E27FC236}">
                <a16:creationId xmlns:a16="http://schemas.microsoft.com/office/drawing/2014/main" id="{CF2CF3D0-D25F-4280-BB4A-E2E9F973CD60}"/>
              </a:ext>
            </a:extLst>
          </p:cNvPr>
          <p:cNvPicPr>
            <a:picLocks noChangeAspect="1"/>
          </p:cNvPicPr>
          <p:nvPr/>
        </p:nvPicPr>
        <p:blipFill>
          <a:blip r:embed="rId6"/>
          <a:stretch>
            <a:fillRect/>
          </a:stretch>
        </p:blipFill>
        <p:spPr>
          <a:xfrm>
            <a:off x="3710069" y="1701387"/>
            <a:ext cx="274271" cy="274320"/>
          </a:xfrm>
          <a:prstGeom prst="rect">
            <a:avLst/>
          </a:prstGeom>
        </p:spPr>
      </p:pic>
      <p:pic>
        <p:nvPicPr>
          <p:cNvPr id="9" name="Picture 5">
            <a:extLst>
              <a:ext uri="{FF2B5EF4-FFF2-40B4-BE49-F238E27FC236}">
                <a16:creationId xmlns:a16="http://schemas.microsoft.com/office/drawing/2014/main" id="{8C955B2D-3656-44F5-8983-8A1F15FC71B2}"/>
              </a:ext>
            </a:extLst>
          </p:cNvPr>
          <p:cNvPicPr>
            <a:picLocks noChangeAspect="1"/>
          </p:cNvPicPr>
          <p:nvPr/>
        </p:nvPicPr>
        <p:blipFill>
          <a:blip r:embed="rId7"/>
          <a:stretch>
            <a:fillRect/>
          </a:stretch>
        </p:blipFill>
        <p:spPr>
          <a:xfrm>
            <a:off x="3354695" y="1701387"/>
            <a:ext cx="274271" cy="274320"/>
          </a:xfrm>
          <a:prstGeom prst="rect">
            <a:avLst/>
          </a:prstGeom>
        </p:spPr>
      </p:pic>
    </p:spTree>
    <p:extLst>
      <p:ext uri="{BB962C8B-B14F-4D97-AF65-F5344CB8AC3E}">
        <p14:creationId xmlns:p14="http://schemas.microsoft.com/office/powerpoint/2010/main" val="19530526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9436" y="171450"/>
            <a:ext cx="8363938" cy="415498"/>
          </a:xfrm>
        </p:spPr>
        <p:txBody>
          <a:bodyPr/>
          <a:lstStyle/>
          <a:p>
            <a:r>
              <a:rPr lang="fr-FR" sz="2700" dirty="0"/>
              <a:t>Backup for Cloud </a:t>
            </a:r>
            <a:r>
              <a:rPr lang="fr-FR" sz="2700" dirty="0" err="1"/>
              <a:t>Workloads</a:t>
            </a:r>
            <a:endParaRPr lang="fr-FR" sz="2700" dirty="0"/>
          </a:p>
        </p:txBody>
      </p:sp>
      <p:graphicFrame>
        <p:nvGraphicFramePr>
          <p:cNvPr id="3" name="Content Placeholder 3"/>
          <p:cNvGraphicFramePr>
            <a:graphicFrameLocks/>
          </p:cNvGraphicFramePr>
          <p:nvPr>
            <p:extLst>
              <p:ext uri="{D42A27DB-BD31-4B8C-83A1-F6EECF244321}">
                <p14:modId xmlns:p14="http://schemas.microsoft.com/office/powerpoint/2010/main" val="2310586985"/>
              </p:ext>
            </p:extLst>
          </p:nvPr>
        </p:nvGraphicFramePr>
        <p:xfrm>
          <a:off x="388938" y="1085850"/>
          <a:ext cx="8364538" cy="3646487"/>
        </p:xfrm>
        <a:graphic>
          <a:graphicData uri="http://schemas.openxmlformats.org/drawingml/2006/table">
            <a:tbl>
              <a:tblPr firstRow="1" bandRow="1">
                <a:tableStyleId>{5C22544A-7EE6-4342-B048-85BDC9FD1C3A}</a:tableStyleId>
              </a:tblPr>
              <a:tblGrid>
                <a:gridCol w="2742902">
                  <a:extLst>
                    <a:ext uri="{9D8B030D-6E8A-4147-A177-3AD203B41FA5}">
                      <a16:colId xmlns:a16="http://schemas.microsoft.com/office/drawing/2014/main" val="2380963668"/>
                    </a:ext>
                  </a:extLst>
                </a:gridCol>
                <a:gridCol w="5621636">
                  <a:extLst>
                    <a:ext uri="{9D8B030D-6E8A-4147-A177-3AD203B41FA5}">
                      <a16:colId xmlns:a16="http://schemas.microsoft.com/office/drawing/2014/main" val="1916599488"/>
                    </a:ext>
                  </a:extLst>
                </a:gridCol>
              </a:tblGrid>
              <a:tr h="401440">
                <a:tc>
                  <a:txBody>
                    <a:bodyPr/>
                    <a:lstStyle/>
                    <a:p>
                      <a:pPr algn="ctr"/>
                      <a:r>
                        <a:rPr lang="ko-KR" altLang="en-US" sz="1400" dirty="0"/>
                        <a:t>항목</a:t>
                      </a:r>
                      <a:endParaRPr lang="en-US" sz="1400" dirty="0"/>
                    </a:p>
                  </a:txBody>
                  <a:tcPr anchor="ctr"/>
                </a:tc>
                <a:tc>
                  <a:txBody>
                    <a:bodyPr/>
                    <a:lstStyle/>
                    <a:p>
                      <a:pPr algn="ctr"/>
                      <a:r>
                        <a:rPr lang="ko-KR" altLang="en-US" sz="1400" dirty="0"/>
                        <a:t>상세 설명</a:t>
                      </a:r>
                      <a:endParaRPr lang="en-US" sz="1400" dirty="0"/>
                    </a:p>
                  </a:txBody>
                  <a:tcPr anchor="ctr"/>
                </a:tc>
                <a:extLst>
                  <a:ext uri="{0D108BD9-81ED-4DB2-BD59-A6C34878D82A}">
                    <a16:rowId xmlns:a16="http://schemas.microsoft.com/office/drawing/2014/main" val="652960316"/>
                  </a:ext>
                </a:extLst>
              </a:tr>
              <a:tr h="726924">
                <a:tc>
                  <a:txBody>
                    <a:bodyPr/>
                    <a:lstStyle/>
                    <a:p>
                      <a:pPr algn="ctr"/>
                      <a:r>
                        <a:rPr lang="ko-KR" altLang="en-US" sz="1400" dirty="0"/>
                        <a:t>클라우드 </a:t>
                      </a:r>
                      <a:r>
                        <a:rPr lang="en-US" altLang="ko-KR" sz="1400" dirty="0"/>
                        <a:t>VM </a:t>
                      </a:r>
                      <a:r>
                        <a:rPr lang="ko-KR" altLang="en-US" sz="1400" dirty="0"/>
                        <a:t>백업</a:t>
                      </a:r>
                      <a:endParaRPr lang="en-US" sz="1400" dirty="0"/>
                    </a:p>
                  </a:txBody>
                  <a:tcPr anchor="ctr"/>
                </a:tc>
                <a:tc>
                  <a:txBody>
                    <a:bodyPr/>
                    <a:lstStyle/>
                    <a:p>
                      <a:pPr algn="ctr"/>
                      <a:r>
                        <a:rPr lang="en-US" sz="1400" dirty="0"/>
                        <a:t> </a:t>
                      </a:r>
                    </a:p>
                  </a:txBody>
                  <a:tcPr anchor="ctr"/>
                </a:tc>
                <a:extLst>
                  <a:ext uri="{0D108BD9-81ED-4DB2-BD59-A6C34878D82A}">
                    <a16:rowId xmlns:a16="http://schemas.microsoft.com/office/drawing/2014/main" val="2900661313"/>
                  </a:ext>
                </a:extLst>
              </a:tr>
              <a:tr h="705561">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altLang="en-US" sz="1400" dirty="0"/>
                        <a:t>고객 문제점</a:t>
                      </a:r>
                      <a:endParaRPr lang="en-US" altLang="ko-KR" sz="1400" dirty="0"/>
                    </a:p>
                  </a:txBody>
                  <a:tcPr anchor="ctr"/>
                </a:tc>
                <a:tc>
                  <a:txBody>
                    <a:bodyPr/>
                    <a:lstStyle/>
                    <a:p>
                      <a:pPr algn="ctr"/>
                      <a:r>
                        <a:rPr lang="ko-KR" altLang="en-US" sz="1400" dirty="0" err="1"/>
                        <a:t>하이퍼바이저</a:t>
                      </a:r>
                      <a:r>
                        <a:rPr lang="ko-KR" altLang="en-US" sz="1400" dirty="0"/>
                        <a:t> 접근 부족</a:t>
                      </a:r>
                      <a:endParaRPr lang="en-US" altLang="ko-KR" sz="1400" dirty="0"/>
                    </a:p>
                    <a:p>
                      <a:pPr algn="ctr"/>
                      <a:r>
                        <a:rPr lang="ko-KR" altLang="en-US" sz="1400" dirty="0" err="1"/>
                        <a:t>퍼블릭</a:t>
                      </a:r>
                      <a:r>
                        <a:rPr lang="ko-KR" altLang="en-US" sz="1400" dirty="0"/>
                        <a:t> 클라우드의 백업 서비스 불만족</a:t>
                      </a:r>
                      <a:endParaRPr lang="en-US" sz="1400" dirty="0"/>
                    </a:p>
                  </a:txBody>
                  <a:tcPr anchor="ctr"/>
                </a:tc>
                <a:extLst>
                  <a:ext uri="{0D108BD9-81ED-4DB2-BD59-A6C34878D82A}">
                    <a16:rowId xmlns:a16="http://schemas.microsoft.com/office/drawing/2014/main" val="4207024677"/>
                  </a:ext>
                </a:extLst>
              </a:tr>
              <a:tr h="401440">
                <a:tc>
                  <a:txBody>
                    <a:bodyPr/>
                    <a:lstStyle/>
                    <a:p>
                      <a:pPr algn="ctr"/>
                      <a:r>
                        <a:rPr lang="ko-KR" altLang="en-US" sz="1400" dirty="0"/>
                        <a:t>장점</a:t>
                      </a:r>
                      <a:endParaRPr lang="en-US" sz="1400" dirty="0"/>
                    </a:p>
                  </a:txBody>
                  <a:tcPr anchor="ctr"/>
                </a:tc>
                <a:tc>
                  <a:txBody>
                    <a:bodyPr/>
                    <a:lstStyle/>
                    <a:p>
                      <a:pPr algn="ctr"/>
                      <a:r>
                        <a:rPr lang="ko-KR" altLang="en-US" sz="1400" dirty="0"/>
                        <a:t>퍼블릭 클라우드에서 실행중인 워크로드 서비스 가용성 확보</a:t>
                      </a:r>
                      <a:endParaRPr lang="en-US" sz="1400" dirty="0"/>
                    </a:p>
                  </a:txBody>
                  <a:tcPr anchor="ctr"/>
                </a:tc>
                <a:extLst>
                  <a:ext uri="{0D108BD9-81ED-4DB2-BD59-A6C34878D82A}">
                    <a16:rowId xmlns:a16="http://schemas.microsoft.com/office/drawing/2014/main" val="532786074"/>
                  </a:ext>
                </a:extLst>
              </a:tr>
              <a:tr h="401440">
                <a:tc>
                  <a:txBody>
                    <a:bodyPr/>
                    <a:lstStyle/>
                    <a:p>
                      <a:pPr algn="ctr"/>
                      <a:r>
                        <a:rPr lang="ko-KR" altLang="en-US" sz="1400" dirty="0"/>
                        <a:t>고객 대상</a:t>
                      </a:r>
                      <a:endParaRPr lang="en-US" sz="1400" dirty="0"/>
                    </a:p>
                  </a:txBody>
                  <a:tcPr anchor="ctr"/>
                </a:tc>
                <a:tc>
                  <a:txBody>
                    <a:bodyPr/>
                    <a:lstStyle/>
                    <a:p>
                      <a:pPr algn="ctr"/>
                      <a:r>
                        <a:rPr lang="ko-KR" altLang="en-US" sz="1400" dirty="0" err="1"/>
                        <a:t>퍼블릭</a:t>
                      </a:r>
                      <a:r>
                        <a:rPr lang="ko-KR" altLang="en-US" sz="1400" dirty="0"/>
                        <a:t> 클라우드 </a:t>
                      </a:r>
                      <a:r>
                        <a:rPr lang="en-US" altLang="ko-KR" sz="1400" dirty="0"/>
                        <a:t>VM</a:t>
                      </a:r>
                      <a:endParaRPr lang="en-US" sz="1400" dirty="0"/>
                    </a:p>
                  </a:txBody>
                  <a:tcPr anchor="ctr"/>
                </a:tc>
                <a:extLst>
                  <a:ext uri="{0D108BD9-81ED-4DB2-BD59-A6C34878D82A}">
                    <a16:rowId xmlns:a16="http://schemas.microsoft.com/office/drawing/2014/main" val="1935170169"/>
                  </a:ext>
                </a:extLst>
              </a:tr>
              <a:tr h="1009682">
                <a:tc>
                  <a:txBody>
                    <a:bodyPr/>
                    <a:lstStyle/>
                    <a:p>
                      <a:pPr algn="ctr"/>
                      <a:r>
                        <a:rPr lang="ko-KR" altLang="en-US" sz="1400" dirty="0"/>
                        <a:t>필요 컴포넌트</a:t>
                      </a:r>
                      <a:endParaRPr lang="en-US" sz="1400" dirty="0"/>
                    </a:p>
                  </a:txBody>
                  <a:tcPr anchor="ctr"/>
                </a:tc>
                <a:tc>
                  <a:txBody>
                    <a:bodyPr/>
                    <a:lstStyle/>
                    <a:p>
                      <a:pPr algn="ctr"/>
                      <a:r>
                        <a:rPr lang="en-US" sz="1400" dirty="0"/>
                        <a:t>Veeam Agent </a:t>
                      </a:r>
                      <a:r>
                        <a:rPr lang="en-US" sz="1400" i="1" dirty="0"/>
                        <a:t>for Microsoft Windows </a:t>
                      </a:r>
                      <a:r>
                        <a:rPr lang="en-US" sz="1400" i="0" dirty="0"/>
                        <a:t>and</a:t>
                      </a:r>
                      <a:r>
                        <a:rPr lang="en-US" sz="1400" i="1" dirty="0"/>
                        <a:t> Linux</a:t>
                      </a:r>
                    </a:p>
                    <a:p>
                      <a:pPr algn="ctr"/>
                      <a:r>
                        <a:rPr lang="en-US" sz="1400" dirty="0"/>
                        <a:t>Veeam Cloud Connect</a:t>
                      </a:r>
                    </a:p>
                    <a:p>
                      <a:pPr algn="ctr"/>
                      <a:r>
                        <a:rPr lang="en-US" sz="1400" dirty="0"/>
                        <a:t>Veeam Availability Console</a:t>
                      </a:r>
                    </a:p>
                  </a:txBody>
                  <a:tcPr anchor="ctr"/>
                </a:tc>
                <a:extLst>
                  <a:ext uri="{0D108BD9-81ED-4DB2-BD59-A6C34878D82A}">
                    <a16:rowId xmlns:a16="http://schemas.microsoft.com/office/drawing/2014/main" val="1049346781"/>
                  </a:ext>
                </a:extLst>
              </a:tr>
            </a:tbl>
          </a:graphicData>
        </a:graphic>
      </p:graphicFrame>
      <p:pic>
        <p:nvPicPr>
          <p:cNvPr id="4" name="Picture 149"/>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7524329" y="1625513"/>
            <a:ext cx="49577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5" descr="\\amust.local\spb\Marketing\Graphics\Working\DIAGRAMS\Technical_Diagrams\veeam_icons\png\Cloud Connect.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623982" y="162744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9"/>
          <p:cNvSpPr/>
          <p:nvPr/>
        </p:nvSpPr>
        <p:spPr bwMode="auto">
          <a:xfrm>
            <a:off x="5161809" y="1767738"/>
            <a:ext cx="1224136" cy="172750"/>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0"/>
          <p:cNvSpPr>
            <a:spLocks noChangeAspect="1"/>
          </p:cNvSpPr>
          <p:nvPr/>
        </p:nvSpPr>
        <p:spPr>
          <a:xfrm>
            <a:off x="3656157" y="1569748"/>
            <a:ext cx="915844" cy="576396"/>
          </a:xfrm>
          <a:custGeom>
            <a:avLst/>
            <a:gdLst>
              <a:gd name="connsiteX0" fmla="*/ 1074026 w 2035661"/>
              <a:gd name="connsiteY0" fmla="*/ 0 h 1260170"/>
              <a:gd name="connsiteX1" fmla="*/ 1691310 w 2035661"/>
              <a:gd name="connsiteY1" fmla="*/ 503101 h 1260170"/>
              <a:gd name="connsiteX2" fmla="*/ 1692248 w 2035661"/>
              <a:gd name="connsiteY2" fmla="*/ 512409 h 1260170"/>
              <a:gd name="connsiteX3" fmla="*/ 1736346 w 2035661"/>
              <a:gd name="connsiteY3" fmla="*/ 516854 h 1260170"/>
              <a:gd name="connsiteX4" fmla="*/ 2035661 w 2035661"/>
              <a:gd name="connsiteY4" fmla="*/ 884101 h 1260170"/>
              <a:gd name="connsiteX5" fmla="*/ 1736346 w 2035661"/>
              <a:gd name="connsiteY5" fmla="*/ 1251348 h 1260170"/>
              <a:gd name="connsiteX6" fmla="*/ 1704110 w 2035661"/>
              <a:gd name="connsiteY6" fmla="*/ 1254598 h 1260170"/>
              <a:gd name="connsiteX7" fmla="*/ 1704110 w 2035661"/>
              <a:gd name="connsiteY7" fmla="*/ 1258963 h 1260170"/>
              <a:gd name="connsiteX8" fmla="*/ 1660808 w 2035661"/>
              <a:gd name="connsiteY8" fmla="*/ 1258963 h 1260170"/>
              <a:gd name="connsiteX9" fmla="*/ 1660798 w 2035661"/>
              <a:gd name="connsiteY9" fmla="*/ 1258964 h 1260170"/>
              <a:gd name="connsiteX10" fmla="*/ 1660788 w 2035661"/>
              <a:gd name="connsiteY10" fmla="*/ 1258963 h 1260170"/>
              <a:gd name="connsiteX11" fmla="*/ 1085999 w 2035661"/>
              <a:gd name="connsiteY11" fmla="*/ 1258963 h 1260170"/>
              <a:gd name="connsiteX12" fmla="*/ 1074026 w 2035661"/>
              <a:gd name="connsiteY12" fmla="*/ 1260170 h 1260170"/>
              <a:gd name="connsiteX13" fmla="*/ 1062053 w 2035661"/>
              <a:gd name="connsiteY13" fmla="*/ 1258963 h 1260170"/>
              <a:gd name="connsiteX14" fmla="*/ 448898 w 2035661"/>
              <a:gd name="connsiteY14" fmla="*/ 1258963 h 1260170"/>
              <a:gd name="connsiteX15" fmla="*/ 448888 w 2035661"/>
              <a:gd name="connsiteY15" fmla="*/ 1258964 h 1260170"/>
              <a:gd name="connsiteX16" fmla="*/ 448878 w 2035661"/>
              <a:gd name="connsiteY16" fmla="*/ 1258963 h 1260170"/>
              <a:gd name="connsiteX17" fmla="*/ 382386 w 2035661"/>
              <a:gd name="connsiteY17" fmla="*/ 1258963 h 1260170"/>
              <a:gd name="connsiteX18" fmla="*/ 382386 w 2035661"/>
              <a:gd name="connsiteY18" fmla="*/ 1252260 h 1260170"/>
              <a:gd name="connsiteX19" fmla="*/ 358421 w 2035661"/>
              <a:gd name="connsiteY19" fmla="*/ 1249844 h 1260170"/>
              <a:gd name="connsiteX20" fmla="*/ 0 w 2035661"/>
              <a:gd name="connsiteY20" fmla="*/ 810076 h 1260170"/>
              <a:gd name="connsiteX21" fmla="*/ 448888 w 2035661"/>
              <a:gd name="connsiteY21" fmla="*/ 361188 h 1260170"/>
              <a:gd name="connsiteX22" fmla="*/ 503310 w 2035661"/>
              <a:gd name="connsiteY22" fmla="*/ 366674 h 1260170"/>
              <a:gd name="connsiteX23" fmla="*/ 551550 w 2035661"/>
              <a:gd name="connsiteY23" fmla="*/ 277799 h 1260170"/>
              <a:gd name="connsiteX24" fmla="*/ 1074026 w 2035661"/>
              <a:gd name="connsiteY24" fmla="*/ 0 h 126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5661" h="1260170">
                <a:moveTo>
                  <a:pt x="1074026" y="0"/>
                </a:moveTo>
                <a:cubicBezTo>
                  <a:pt x="1378514" y="0"/>
                  <a:pt x="1632557" y="215982"/>
                  <a:pt x="1691310" y="503101"/>
                </a:cubicBezTo>
                <a:lnTo>
                  <a:pt x="1692248" y="512409"/>
                </a:lnTo>
                <a:lnTo>
                  <a:pt x="1736346" y="516854"/>
                </a:lnTo>
                <a:cubicBezTo>
                  <a:pt x="1907165" y="551809"/>
                  <a:pt x="2035661" y="702949"/>
                  <a:pt x="2035661" y="884101"/>
                </a:cubicBezTo>
                <a:cubicBezTo>
                  <a:pt x="2035661" y="1065253"/>
                  <a:pt x="1907165" y="1216394"/>
                  <a:pt x="1736346" y="1251348"/>
                </a:cubicBezTo>
                <a:lnTo>
                  <a:pt x="1704110" y="1254598"/>
                </a:lnTo>
                <a:lnTo>
                  <a:pt x="1704110" y="1258963"/>
                </a:lnTo>
                <a:lnTo>
                  <a:pt x="1660808" y="1258963"/>
                </a:lnTo>
                <a:lnTo>
                  <a:pt x="1660798" y="1258964"/>
                </a:lnTo>
                <a:lnTo>
                  <a:pt x="1660788" y="1258963"/>
                </a:lnTo>
                <a:lnTo>
                  <a:pt x="1085999" y="1258963"/>
                </a:lnTo>
                <a:lnTo>
                  <a:pt x="1074026" y="1260170"/>
                </a:lnTo>
                <a:lnTo>
                  <a:pt x="1062053" y="1258963"/>
                </a:lnTo>
                <a:lnTo>
                  <a:pt x="448898" y="1258963"/>
                </a:lnTo>
                <a:lnTo>
                  <a:pt x="448888" y="1258964"/>
                </a:lnTo>
                <a:lnTo>
                  <a:pt x="448878" y="1258963"/>
                </a:lnTo>
                <a:lnTo>
                  <a:pt x="382386" y="1258963"/>
                </a:lnTo>
                <a:lnTo>
                  <a:pt x="382386" y="1252260"/>
                </a:lnTo>
                <a:lnTo>
                  <a:pt x="358421" y="1249844"/>
                </a:lnTo>
                <a:cubicBezTo>
                  <a:pt x="153871" y="1207987"/>
                  <a:pt x="0" y="1027001"/>
                  <a:pt x="0" y="810076"/>
                </a:cubicBezTo>
                <a:cubicBezTo>
                  <a:pt x="0" y="562162"/>
                  <a:pt x="200974" y="361188"/>
                  <a:pt x="448888" y="361188"/>
                </a:cubicBezTo>
                <a:lnTo>
                  <a:pt x="503310" y="366674"/>
                </a:lnTo>
                <a:lnTo>
                  <a:pt x="551550" y="277799"/>
                </a:lnTo>
                <a:cubicBezTo>
                  <a:pt x="664781" y="110195"/>
                  <a:pt x="856535" y="0"/>
                  <a:pt x="1074026" y="0"/>
                </a:cubicBezTo>
                <a:close/>
              </a:path>
            </a:pathLst>
          </a:custGeom>
          <a:solidFill>
            <a:srgbClr val="3F96D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25784">
              <a:defRPr/>
            </a:pPr>
            <a:endParaRPr lang="ru-RU" sz="1368" kern="0" dirty="0">
              <a:solidFill>
                <a:prstClr val="white"/>
              </a:solidFill>
            </a:endParaRPr>
          </a:p>
        </p:txBody>
      </p:sp>
      <p:pic>
        <p:nvPicPr>
          <p:cNvPr id="8" name="Picture 6"/>
          <p:cNvPicPr>
            <a:picLocks noChangeAspect="1"/>
          </p:cNvPicPr>
          <p:nvPr/>
        </p:nvPicPr>
        <p:blipFill>
          <a:blip r:embed="rId5"/>
          <a:stretch>
            <a:fillRect/>
          </a:stretch>
        </p:blipFill>
        <p:spPr>
          <a:xfrm>
            <a:off x="4149048" y="1784043"/>
            <a:ext cx="274271" cy="274320"/>
          </a:xfrm>
          <a:prstGeom prst="rect">
            <a:avLst/>
          </a:prstGeom>
        </p:spPr>
      </p:pic>
      <p:pic>
        <p:nvPicPr>
          <p:cNvPr id="9" name="Picture 5"/>
          <p:cNvPicPr>
            <a:picLocks noChangeAspect="1"/>
          </p:cNvPicPr>
          <p:nvPr/>
        </p:nvPicPr>
        <p:blipFill>
          <a:blip r:embed="rId6"/>
          <a:stretch>
            <a:fillRect/>
          </a:stretch>
        </p:blipFill>
        <p:spPr>
          <a:xfrm>
            <a:off x="3793674" y="1784043"/>
            <a:ext cx="274271" cy="274320"/>
          </a:xfrm>
          <a:prstGeom prst="rect">
            <a:avLst/>
          </a:prstGeom>
        </p:spPr>
      </p:pic>
    </p:spTree>
    <p:extLst>
      <p:ext uri="{BB962C8B-B14F-4D97-AF65-F5344CB8AC3E}">
        <p14:creationId xmlns:p14="http://schemas.microsoft.com/office/powerpoint/2010/main" val="19733714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9436" y="171450"/>
            <a:ext cx="8363938" cy="415498"/>
          </a:xfrm>
        </p:spPr>
        <p:txBody>
          <a:bodyPr/>
          <a:lstStyle/>
          <a:p>
            <a:r>
              <a:rPr lang="fr-FR" sz="2700" dirty="0"/>
              <a:t>Backup for Physical Servers</a:t>
            </a:r>
          </a:p>
        </p:txBody>
      </p:sp>
      <p:graphicFrame>
        <p:nvGraphicFramePr>
          <p:cNvPr id="3" name="Content Placeholder 3"/>
          <p:cNvGraphicFramePr>
            <a:graphicFrameLocks/>
          </p:cNvGraphicFramePr>
          <p:nvPr/>
        </p:nvGraphicFramePr>
        <p:xfrm>
          <a:off x="388835" y="1087914"/>
          <a:ext cx="8364538" cy="3644424"/>
        </p:xfrm>
        <a:graphic>
          <a:graphicData uri="http://schemas.openxmlformats.org/drawingml/2006/table">
            <a:tbl>
              <a:tblPr firstRow="1" bandRow="1">
                <a:tableStyleId>{5C22544A-7EE6-4342-B048-85BDC9FD1C3A}</a:tableStyleId>
              </a:tblPr>
              <a:tblGrid>
                <a:gridCol w="2742902">
                  <a:extLst>
                    <a:ext uri="{9D8B030D-6E8A-4147-A177-3AD203B41FA5}">
                      <a16:colId xmlns:a16="http://schemas.microsoft.com/office/drawing/2014/main" val="2380963668"/>
                    </a:ext>
                  </a:extLst>
                </a:gridCol>
                <a:gridCol w="5621636">
                  <a:extLst>
                    <a:ext uri="{9D8B030D-6E8A-4147-A177-3AD203B41FA5}">
                      <a16:colId xmlns:a16="http://schemas.microsoft.com/office/drawing/2014/main" val="1916599488"/>
                    </a:ext>
                  </a:extLst>
                </a:gridCol>
              </a:tblGrid>
              <a:tr h="370327">
                <a:tc>
                  <a:txBody>
                    <a:bodyPr/>
                    <a:lstStyle/>
                    <a:p>
                      <a:pPr algn="ctr"/>
                      <a:r>
                        <a:rPr lang="ko-KR" altLang="en-US" sz="1400" dirty="0"/>
                        <a:t>항목</a:t>
                      </a:r>
                      <a:endParaRPr lang="en-US" sz="1400" dirty="0"/>
                    </a:p>
                  </a:txBody>
                  <a:tcPr anchor="ctr"/>
                </a:tc>
                <a:tc>
                  <a:txBody>
                    <a:bodyPr/>
                    <a:lstStyle/>
                    <a:p>
                      <a:pPr algn="ctr"/>
                      <a:r>
                        <a:rPr lang="ko-KR" altLang="en-US" sz="1400" dirty="0"/>
                        <a:t>상세 설명</a:t>
                      </a:r>
                      <a:endParaRPr lang="en-US" sz="1400" dirty="0"/>
                    </a:p>
                  </a:txBody>
                  <a:tcPr anchor="ctr"/>
                </a:tc>
                <a:extLst>
                  <a:ext uri="{0D108BD9-81ED-4DB2-BD59-A6C34878D82A}">
                    <a16:rowId xmlns:a16="http://schemas.microsoft.com/office/drawing/2014/main" val="652960316"/>
                  </a:ext>
                </a:extLst>
              </a:tr>
              <a:tr h="670585">
                <a:tc>
                  <a:txBody>
                    <a:bodyPr/>
                    <a:lstStyle/>
                    <a:p>
                      <a:pPr algn="ctr"/>
                      <a:r>
                        <a:rPr lang="ko-KR" altLang="en-US" sz="1400" dirty="0"/>
                        <a:t>물리 및 워크스테이션 백업</a:t>
                      </a:r>
                      <a:endParaRPr lang="en-US" sz="1400" dirty="0"/>
                    </a:p>
                  </a:txBody>
                  <a:tcPr anchor="ctr"/>
                </a:tc>
                <a:tc>
                  <a:txBody>
                    <a:bodyPr/>
                    <a:lstStyle/>
                    <a:p>
                      <a:pPr algn="ctr"/>
                      <a:r>
                        <a:rPr lang="en-US" sz="1600" dirty="0"/>
                        <a:t> </a:t>
                      </a:r>
                    </a:p>
                  </a:txBody>
                  <a:tcPr anchor="ctr"/>
                </a:tc>
                <a:extLst>
                  <a:ext uri="{0D108BD9-81ED-4DB2-BD59-A6C34878D82A}">
                    <a16:rowId xmlns:a16="http://schemas.microsoft.com/office/drawing/2014/main" val="2900661313"/>
                  </a:ext>
                </a:extLst>
              </a:tr>
              <a:tr h="650878">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altLang="en-US" sz="1400" dirty="0"/>
                        <a:t>고객 문제점</a:t>
                      </a:r>
                      <a:endParaRPr lang="en-US" altLang="ko-KR" sz="1400" dirty="0"/>
                    </a:p>
                  </a:txBody>
                  <a:tcPr anchor="ctr"/>
                </a:tc>
                <a:tc>
                  <a:txBody>
                    <a:bodyPr/>
                    <a:lstStyle/>
                    <a:p>
                      <a:pPr algn="ctr"/>
                      <a:r>
                        <a:rPr lang="ko-KR" altLang="en-US" sz="1400" dirty="0"/>
                        <a:t>백업 구성 시 복잡한 하드웨어 구성 필요</a:t>
                      </a:r>
                      <a:endParaRPr lang="en-US" altLang="ko-KR" sz="1400" dirty="0"/>
                    </a:p>
                    <a:p>
                      <a:pPr algn="ctr"/>
                      <a:r>
                        <a:rPr lang="ko-KR" altLang="en-US" sz="1400" dirty="0"/>
                        <a:t>고객의 규정 및 준수 요구 사항 </a:t>
                      </a:r>
                      <a:r>
                        <a:rPr lang="ko-KR" altLang="en-US" sz="1400" dirty="0" err="1"/>
                        <a:t>미충족</a:t>
                      </a:r>
                      <a:endParaRPr lang="en-US" sz="1400" dirty="0"/>
                    </a:p>
                  </a:txBody>
                  <a:tcPr anchor="ctr"/>
                </a:tc>
                <a:extLst>
                  <a:ext uri="{0D108BD9-81ED-4DB2-BD59-A6C34878D82A}">
                    <a16:rowId xmlns:a16="http://schemas.microsoft.com/office/drawing/2014/main" val="4207024677"/>
                  </a:ext>
                </a:extLst>
              </a:tr>
              <a:tr h="370327">
                <a:tc>
                  <a:txBody>
                    <a:bodyPr/>
                    <a:lstStyle/>
                    <a:p>
                      <a:pPr algn="ctr"/>
                      <a:r>
                        <a:rPr lang="ko-KR" altLang="en-US" sz="1400" dirty="0"/>
                        <a:t>장점</a:t>
                      </a:r>
                      <a:endParaRPr lang="en-US" sz="1400" dirty="0"/>
                    </a:p>
                  </a:txBody>
                  <a:tcPr anchor="ctr"/>
                </a:tc>
                <a:tc>
                  <a:txBody>
                    <a:bodyPr/>
                    <a:lstStyle/>
                    <a:p>
                      <a:pPr algn="ctr"/>
                      <a:r>
                        <a:rPr lang="ko-KR" altLang="en-US" sz="1400" dirty="0"/>
                        <a:t>물리 환경에서 실행중인 서비스 가용성 확보</a:t>
                      </a:r>
                      <a:endParaRPr lang="en-US" altLang="ko-KR" sz="1400" dirty="0"/>
                    </a:p>
                  </a:txBody>
                  <a:tcPr anchor="ctr"/>
                </a:tc>
                <a:extLst>
                  <a:ext uri="{0D108BD9-81ED-4DB2-BD59-A6C34878D82A}">
                    <a16:rowId xmlns:a16="http://schemas.microsoft.com/office/drawing/2014/main" val="532786074"/>
                  </a:ext>
                </a:extLst>
              </a:tr>
              <a:tr h="650878">
                <a:tc>
                  <a:txBody>
                    <a:bodyPr/>
                    <a:lstStyle/>
                    <a:p>
                      <a:pPr algn="ctr"/>
                      <a:r>
                        <a:rPr lang="ko-KR" altLang="en-US" sz="1400" dirty="0"/>
                        <a:t>고객 대상</a:t>
                      </a:r>
                      <a:endParaRPr lang="en-US" sz="1400" dirty="0"/>
                    </a:p>
                  </a:txBody>
                  <a:tcPr anchor="ctr"/>
                </a:tc>
                <a:tc>
                  <a:txBody>
                    <a:bodyPr/>
                    <a:lstStyle/>
                    <a:p>
                      <a:pPr algn="ctr"/>
                      <a:r>
                        <a:rPr lang="ko-KR" altLang="en-US" sz="1400" dirty="0"/>
                        <a:t>데이터센터내의 물리</a:t>
                      </a:r>
                      <a:r>
                        <a:rPr lang="en-US" altLang="ko-KR" sz="1400" dirty="0"/>
                        <a:t>/</a:t>
                      </a:r>
                      <a:r>
                        <a:rPr lang="ko-KR" altLang="en-US" sz="1400" dirty="0"/>
                        <a:t>워크스테이션 서버</a:t>
                      </a:r>
                      <a:endParaRPr lang="en-US" sz="1400" dirty="0"/>
                    </a:p>
                  </a:txBody>
                  <a:tcPr anchor="ctr"/>
                </a:tc>
                <a:extLst>
                  <a:ext uri="{0D108BD9-81ED-4DB2-BD59-A6C34878D82A}">
                    <a16:rowId xmlns:a16="http://schemas.microsoft.com/office/drawing/2014/main" val="1935170169"/>
                  </a:ext>
                </a:extLst>
              </a:tr>
              <a:tr h="931429">
                <a:tc>
                  <a:txBody>
                    <a:bodyPr/>
                    <a:lstStyle/>
                    <a:p>
                      <a:pPr algn="ctr"/>
                      <a:r>
                        <a:rPr lang="ko-KR" altLang="en-US" sz="1400" dirty="0"/>
                        <a:t>필요 컴포넌트</a:t>
                      </a:r>
                      <a:endParaRPr lang="en-US" sz="1400" dirty="0"/>
                    </a:p>
                  </a:txBody>
                  <a:tcPr anchor="ctr"/>
                </a:tc>
                <a:tc>
                  <a:txBody>
                    <a:bodyPr/>
                    <a:lstStyle/>
                    <a:p>
                      <a:pPr algn="ctr"/>
                      <a:r>
                        <a:rPr lang="en-US" sz="1400" dirty="0"/>
                        <a:t>Veeam Agents </a:t>
                      </a:r>
                      <a:r>
                        <a:rPr lang="en-US" sz="1400" i="1" dirty="0"/>
                        <a:t>for Microsoft Windows </a:t>
                      </a:r>
                      <a:r>
                        <a:rPr lang="en-US" sz="1400" i="0" dirty="0"/>
                        <a:t>and </a:t>
                      </a:r>
                      <a:r>
                        <a:rPr lang="en-US" sz="1400" i="1" dirty="0"/>
                        <a:t>Linux</a:t>
                      </a:r>
                    </a:p>
                    <a:p>
                      <a:pPr algn="ctr"/>
                      <a:r>
                        <a:rPr lang="en-US" sz="1400" dirty="0"/>
                        <a:t>Veeam Cloud Connect</a:t>
                      </a:r>
                    </a:p>
                    <a:p>
                      <a:pPr algn="ctr"/>
                      <a:r>
                        <a:rPr lang="en-US" sz="1400" dirty="0"/>
                        <a:t>Veeam Availability Console</a:t>
                      </a:r>
                    </a:p>
                  </a:txBody>
                  <a:tcPr anchor="ctr"/>
                </a:tc>
                <a:extLst>
                  <a:ext uri="{0D108BD9-81ED-4DB2-BD59-A6C34878D82A}">
                    <a16:rowId xmlns:a16="http://schemas.microsoft.com/office/drawing/2014/main" val="1049346781"/>
                  </a:ext>
                </a:extLst>
              </a:tr>
            </a:tbl>
          </a:graphicData>
        </a:graphic>
      </p:graphicFrame>
      <p:pic>
        <p:nvPicPr>
          <p:cNvPr id="4"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18657" y="1585942"/>
            <a:ext cx="1308715" cy="339214"/>
          </a:xfrm>
          <a:prstGeom prst="rect">
            <a:avLst/>
          </a:prstGeom>
        </p:spPr>
      </p:pic>
      <p:pic>
        <p:nvPicPr>
          <p:cNvPr id="5" name="Picture 5"/>
          <p:cNvPicPr>
            <a:picLocks noChangeAspect="1"/>
          </p:cNvPicPr>
          <p:nvPr/>
        </p:nvPicPr>
        <p:blipFill>
          <a:blip r:embed="rId4"/>
          <a:stretch>
            <a:fillRect/>
          </a:stretch>
        </p:blipFill>
        <p:spPr>
          <a:xfrm>
            <a:off x="3574484" y="1803860"/>
            <a:ext cx="274271" cy="269329"/>
          </a:xfrm>
          <a:prstGeom prst="rect">
            <a:avLst/>
          </a:prstGeom>
        </p:spPr>
      </p:pic>
      <p:pic>
        <p:nvPicPr>
          <p:cNvPr id="6" name="Picture 6"/>
          <p:cNvPicPr>
            <a:picLocks noChangeAspect="1"/>
          </p:cNvPicPr>
          <p:nvPr/>
        </p:nvPicPr>
        <p:blipFill>
          <a:blip r:embed="rId5"/>
          <a:stretch>
            <a:fillRect/>
          </a:stretch>
        </p:blipFill>
        <p:spPr>
          <a:xfrm>
            <a:off x="4890236" y="1803860"/>
            <a:ext cx="274271" cy="269329"/>
          </a:xfrm>
          <a:prstGeom prst="rect">
            <a:avLst/>
          </a:prstGeom>
        </p:spPr>
      </p:pic>
      <p:pic>
        <p:nvPicPr>
          <p:cNvPr id="7" name="Picture 149"/>
          <p:cNvPicPr>
            <a:picLocks noChangeAspect="1" noChangeArrowheads="1"/>
          </p:cNvPicPr>
          <p:nvPr/>
        </p:nvPicPr>
        <p:blipFill>
          <a:blip r:embed="rId6" cstate="screen">
            <a:extLst>
              <a:ext uri="{28A0092B-C50C-407E-A947-70E740481C1C}">
                <a14:useLocalDpi xmlns:a14="http://schemas.microsoft.com/office/drawing/2010/main" val="0"/>
              </a:ext>
            </a:extLst>
          </a:blip>
          <a:stretch>
            <a:fillRect/>
          </a:stretch>
        </p:blipFill>
        <p:spPr bwMode="auto">
          <a:xfrm>
            <a:off x="7751105" y="1585941"/>
            <a:ext cx="495773" cy="4488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05" descr="\\amust.local\spb\Marketing\Graphics\Working\DIAGRAMS\Technical_Diagrams\veeam_icons\png\Cloud Connect.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850758" y="1587872"/>
            <a:ext cx="457200" cy="448881"/>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9"/>
          <p:cNvSpPr/>
          <p:nvPr/>
        </p:nvSpPr>
        <p:spPr bwMode="auto">
          <a:xfrm>
            <a:off x="5388586" y="1728166"/>
            <a:ext cx="1224136" cy="169607"/>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96155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FD6F03-79F3-46E2-B935-B7FF0FFE5E1F}"/>
              </a:ext>
            </a:extLst>
          </p:cNvPr>
          <p:cNvSpPr>
            <a:spLocks noGrp="1"/>
          </p:cNvSpPr>
          <p:nvPr>
            <p:ph type="title"/>
          </p:nvPr>
        </p:nvSpPr>
        <p:spPr/>
        <p:txBody>
          <a:bodyPr/>
          <a:lstStyle/>
          <a:p>
            <a:r>
              <a:rPr lang="ko-KR" altLang="en-US" dirty="0"/>
              <a:t>관리</a:t>
            </a:r>
            <a:endParaRPr lang="en-AU" dirty="0"/>
          </a:p>
        </p:txBody>
      </p:sp>
      <p:sp>
        <p:nvSpPr>
          <p:cNvPr id="4" name="Text Placeholder 3">
            <a:extLst>
              <a:ext uri="{FF2B5EF4-FFF2-40B4-BE49-F238E27FC236}">
                <a16:creationId xmlns:a16="http://schemas.microsoft.com/office/drawing/2014/main" id="{31B44D79-5109-48F6-9F85-503431CD8E93}"/>
              </a:ext>
            </a:extLst>
          </p:cNvPr>
          <p:cNvSpPr>
            <a:spLocks noGrp="1"/>
          </p:cNvSpPr>
          <p:nvPr>
            <p:ph type="body" sz="quarter" idx="10"/>
          </p:nvPr>
        </p:nvSpPr>
        <p:spPr>
          <a:xfrm>
            <a:off x="359999" y="1023938"/>
            <a:ext cx="8425225" cy="430887"/>
          </a:xfrm>
        </p:spPr>
        <p:txBody>
          <a:bodyPr/>
          <a:lstStyle/>
          <a:p>
            <a:r>
              <a:rPr lang="ko-KR" altLang="en-US" sz="2800" dirty="0">
                <a:solidFill>
                  <a:srgbClr val="00B492"/>
                </a:solidFill>
              </a:rPr>
              <a:t>고객</a:t>
            </a:r>
            <a:endParaRPr lang="en-US" sz="2800" dirty="0">
              <a:solidFill>
                <a:srgbClr val="00B492"/>
              </a:solidFill>
            </a:endParaRPr>
          </a:p>
        </p:txBody>
      </p:sp>
      <p:sp>
        <p:nvSpPr>
          <p:cNvPr id="6" name="Rectangle 5">
            <a:extLst>
              <a:ext uri="{FF2B5EF4-FFF2-40B4-BE49-F238E27FC236}">
                <a16:creationId xmlns:a16="http://schemas.microsoft.com/office/drawing/2014/main" id="{3F97F54E-C358-4D61-97EB-7DBB6B0CABB9}"/>
              </a:ext>
            </a:extLst>
          </p:cNvPr>
          <p:cNvSpPr/>
          <p:nvPr/>
        </p:nvSpPr>
        <p:spPr>
          <a:xfrm>
            <a:off x="6332690" y="977771"/>
            <a:ext cx="2451312" cy="523220"/>
          </a:xfrm>
          <a:prstGeom prst="rect">
            <a:avLst/>
          </a:prstGeom>
        </p:spPr>
        <p:txBody>
          <a:bodyPr wrap="none">
            <a:spAutoFit/>
          </a:bodyPr>
          <a:lstStyle/>
          <a:p>
            <a:pPr algn="r"/>
            <a:r>
              <a:rPr lang="ko-KR" altLang="en-US" sz="2800" dirty="0">
                <a:solidFill>
                  <a:srgbClr val="00B492"/>
                </a:solidFill>
              </a:rPr>
              <a:t>서비스 공급자</a:t>
            </a:r>
            <a:endParaRPr lang="en-AU" sz="2800" dirty="0">
              <a:solidFill>
                <a:srgbClr val="00B492"/>
              </a:solidFill>
            </a:endParaRPr>
          </a:p>
        </p:txBody>
      </p:sp>
      <p:cxnSp>
        <p:nvCxnSpPr>
          <p:cNvPr id="7" name="Straight Connector 6">
            <a:extLst>
              <a:ext uri="{FF2B5EF4-FFF2-40B4-BE49-F238E27FC236}">
                <a16:creationId xmlns:a16="http://schemas.microsoft.com/office/drawing/2014/main" id="{8CEDF21E-BEE5-45A5-8EE5-17E86EE24062}"/>
              </a:ext>
            </a:extLst>
          </p:cNvPr>
          <p:cNvCxnSpPr>
            <a:cxnSpLocks/>
          </p:cNvCxnSpPr>
          <p:nvPr/>
        </p:nvCxnSpPr>
        <p:spPr>
          <a:xfrm flipH="1">
            <a:off x="355947" y="1507671"/>
            <a:ext cx="8428054" cy="0"/>
          </a:xfrm>
          <a:prstGeom prst="line">
            <a:avLst/>
          </a:prstGeom>
          <a:ln w="19050">
            <a:gradFill>
              <a:gsLst>
                <a:gs pos="52000">
                  <a:srgbClr val="43FFC0">
                    <a:alpha val="72000"/>
                  </a:srgbClr>
                </a:gs>
                <a:gs pos="6000">
                  <a:srgbClr val="43FFC0">
                    <a:alpha val="0"/>
                  </a:srgbClr>
                </a:gs>
                <a:gs pos="93000">
                  <a:srgbClr val="43FFC0">
                    <a:alpha val="0"/>
                  </a:srgbClr>
                </a:gs>
              </a:gsLst>
              <a:lin ang="0" scaled="0"/>
            </a:gra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960E066D-0588-4A02-8B0D-5BAA934CCA13}"/>
              </a:ext>
            </a:extLst>
          </p:cNvPr>
          <p:cNvSpPr/>
          <p:nvPr/>
        </p:nvSpPr>
        <p:spPr>
          <a:xfrm>
            <a:off x="355944" y="2366940"/>
            <a:ext cx="2816339" cy="2246769"/>
          </a:xfrm>
          <a:prstGeom prst="rect">
            <a:avLst/>
          </a:prstGeom>
        </p:spPr>
        <p:txBody>
          <a:bodyPr wrap="square">
            <a:spAutoFit/>
          </a:bodyPr>
          <a:lstStyle/>
          <a:p>
            <a:r>
              <a:rPr lang="en-US" sz="2000" b="1" dirty="0">
                <a:solidFill>
                  <a:srgbClr val="FFFFFF"/>
                </a:solidFill>
              </a:rPr>
              <a:t>Cloud Connect  </a:t>
            </a:r>
          </a:p>
          <a:p>
            <a:r>
              <a:rPr lang="ko-KR" altLang="en-US" sz="2000" dirty="0">
                <a:solidFill>
                  <a:srgbClr val="FFFFFF"/>
                </a:solidFill>
              </a:rPr>
              <a:t>원격지에 백업 및 복제 데이터 저장을 위한 서비스 공급자 이용</a:t>
            </a:r>
            <a:r>
              <a:rPr lang="en-US" altLang="ko-KR" sz="2000" dirty="0">
                <a:solidFill>
                  <a:srgbClr val="FFFFFF"/>
                </a:solidFill>
              </a:rPr>
              <a:t>.</a:t>
            </a:r>
          </a:p>
          <a:p>
            <a:endParaRPr lang="en-US" altLang="ko-KR" sz="2000" dirty="0">
              <a:solidFill>
                <a:srgbClr val="FFFFFF"/>
              </a:solidFill>
            </a:endParaRPr>
          </a:p>
          <a:p>
            <a:r>
              <a:rPr lang="ko-KR" altLang="en-US" sz="2000" dirty="0">
                <a:solidFill>
                  <a:srgbClr val="FFFFFF"/>
                </a:solidFill>
              </a:rPr>
              <a:t>고객은 백업 환경을 구축 및 유지</a:t>
            </a:r>
            <a:endParaRPr lang="en-AU" dirty="0"/>
          </a:p>
        </p:txBody>
      </p:sp>
      <p:sp>
        <p:nvSpPr>
          <p:cNvPr id="12" name="Rectangle 11">
            <a:extLst>
              <a:ext uri="{FF2B5EF4-FFF2-40B4-BE49-F238E27FC236}">
                <a16:creationId xmlns:a16="http://schemas.microsoft.com/office/drawing/2014/main" id="{3F4A2CDD-020C-4435-992A-15766E307018}"/>
              </a:ext>
            </a:extLst>
          </p:cNvPr>
          <p:cNvSpPr/>
          <p:nvPr/>
        </p:nvSpPr>
        <p:spPr>
          <a:xfrm>
            <a:off x="5615190" y="2381205"/>
            <a:ext cx="3172866" cy="2454518"/>
          </a:xfrm>
          <a:prstGeom prst="rect">
            <a:avLst/>
          </a:prstGeom>
        </p:spPr>
        <p:txBody>
          <a:bodyPr wrap="square">
            <a:spAutoFit/>
          </a:bodyPr>
          <a:lstStyle/>
          <a:p>
            <a:pPr algn="r"/>
            <a:r>
              <a:rPr lang="en-US" sz="2000" b="1" dirty="0">
                <a:solidFill>
                  <a:srgbClr val="FFFFFF"/>
                </a:solidFill>
              </a:rPr>
              <a:t>Fully Managed Service </a:t>
            </a:r>
          </a:p>
          <a:p>
            <a:pPr algn="r"/>
            <a:r>
              <a:rPr lang="ko-KR" altLang="en-US" sz="2000" dirty="0">
                <a:solidFill>
                  <a:srgbClr val="FFFFFF"/>
                </a:solidFill>
              </a:rPr>
              <a:t>서비스 공급자는 고객의 </a:t>
            </a:r>
            <a:r>
              <a:rPr lang="ko-KR" altLang="en-US" sz="2000" dirty="0" err="1">
                <a:solidFill>
                  <a:srgbClr val="FFFFFF"/>
                </a:solidFill>
              </a:rPr>
              <a:t>앤드투앤드</a:t>
            </a:r>
            <a:r>
              <a:rPr lang="ko-KR" altLang="en-US" sz="2000" dirty="0">
                <a:solidFill>
                  <a:srgbClr val="FFFFFF"/>
                </a:solidFill>
              </a:rPr>
              <a:t> 데이터를 보호</a:t>
            </a:r>
            <a:endParaRPr lang="en-US" sz="2000" dirty="0">
              <a:solidFill>
                <a:srgbClr val="FFFFFF"/>
              </a:solidFill>
            </a:endParaRPr>
          </a:p>
          <a:p>
            <a:pPr algn="r"/>
            <a:endParaRPr lang="en-US" sz="2000" dirty="0">
              <a:solidFill>
                <a:srgbClr val="FFFFFF"/>
              </a:solidFill>
            </a:endParaRPr>
          </a:p>
          <a:p>
            <a:pPr algn="r"/>
            <a:r>
              <a:rPr lang="ko-KR" altLang="en-US" sz="2000" dirty="0">
                <a:solidFill>
                  <a:srgbClr val="FFFFFF"/>
                </a:solidFill>
              </a:rPr>
              <a:t>모든 작업</a:t>
            </a:r>
            <a:r>
              <a:rPr lang="en-US" altLang="ko-KR" sz="2000" dirty="0">
                <a:solidFill>
                  <a:srgbClr val="FFFFFF"/>
                </a:solidFill>
              </a:rPr>
              <a:t>,</a:t>
            </a:r>
            <a:r>
              <a:rPr lang="ko-KR" altLang="en-US" sz="2000" dirty="0">
                <a:solidFill>
                  <a:srgbClr val="FFFFFF"/>
                </a:solidFill>
              </a:rPr>
              <a:t> 인프라 및 스케줄링은 서비스 공급자에 의해서 제어</a:t>
            </a:r>
            <a:endParaRPr lang="en-US" sz="2000" dirty="0">
              <a:solidFill>
                <a:srgbClr val="FFFFFF"/>
              </a:solidFill>
            </a:endParaRPr>
          </a:p>
          <a:p>
            <a:pPr algn="r"/>
            <a:endParaRPr lang="en-AU" dirty="0"/>
          </a:p>
        </p:txBody>
      </p:sp>
      <p:sp>
        <p:nvSpPr>
          <p:cNvPr id="13" name="Isosceles Triangle 12">
            <a:extLst>
              <a:ext uri="{FF2B5EF4-FFF2-40B4-BE49-F238E27FC236}">
                <a16:creationId xmlns:a16="http://schemas.microsoft.com/office/drawing/2014/main" id="{A2D3F20B-FCF2-4947-9767-4B9326962161}"/>
              </a:ext>
            </a:extLst>
          </p:cNvPr>
          <p:cNvSpPr/>
          <p:nvPr/>
        </p:nvSpPr>
        <p:spPr bwMode="auto">
          <a:xfrm>
            <a:off x="4376791" y="1567438"/>
            <a:ext cx="386366" cy="641372"/>
          </a:xfrm>
          <a:prstGeom prst="triangle">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Isosceles Triangle 13">
            <a:extLst>
              <a:ext uri="{FF2B5EF4-FFF2-40B4-BE49-F238E27FC236}">
                <a16:creationId xmlns:a16="http://schemas.microsoft.com/office/drawing/2014/main" id="{E8F8F6C9-37F0-4872-B786-C005D555E9D0}"/>
              </a:ext>
            </a:extLst>
          </p:cNvPr>
          <p:cNvSpPr/>
          <p:nvPr/>
        </p:nvSpPr>
        <p:spPr bwMode="auto">
          <a:xfrm>
            <a:off x="2097231" y="1567438"/>
            <a:ext cx="386366" cy="641372"/>
          </a:xfrm>
          <a:prstGeom prst="triangle">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AU" spc="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534280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2.77778E-6 4.69136E-6 L -0.25 4.69136E-6 " pathEditMode="relative" rAng="0" ptsTypes="AA">
                                      <p:cBhvr>
                                        <p:cTn id="6" dur="2000" fill="hold"/>
                                        <p:tgtEl>
                                          <p:spTgt spid="13"/>
                                        </p:tgtEl>
                                        <p:attrNameLst>
                                          <p:attrName>ppt_x</p:attrName>
                                          <p:attrName>ppt_y</p:attrName>
                                        </p:attrNameLst>
                                      </p:cBhvr>
                                      <p:rCtr x="-12500" y="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ntr"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63" presetClass="path" presetSubtype="0" accel="50000" decel="50000" fill="hold" grpId="0" nodeType="withEffect">
                                  <p:stCondLst>
                                    <p:cond delay="0"/>
                                  </p:stCondLst>
                                  <p:childTnLst>
                                    <p:animMotion origin="layout" path="M 2.77778E-6 4.69136E-6 L 0.47639 4.69136E-6 " pathEditMode="relative" rAng="0" ptsTypes="AA">
                                      <p:cBhvr>
                                        <p:cTn id="20" dur="3000" fill="hold"/>
                                        <p:tgtEl>
                                          <p:spTgt spid="14"/>
                                        </p:tgtEl>
                                        <p:attrNameLst>
                                          <p:attrName>ppt_x</p:attrName>
                                          <p:attrName>ppt_y</p:attrName>
                                        </p:attrNameLst>
                                      </p:cBhvr>
                                      <p:rCtr x="23819" y="0"/>
                                    </p:animMotion>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animBg="1"/>
      <p:bldP spid="13" grpId="1" animBg="1"/>
      <p:bldP spid="14" grpId="0" animBg="1"/>
      <p:bldP spid="1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9436" y="171450"/>
            <a:ext cx="8363938" cy="415498"/>
          </a:xfrm>
        </p:spPr>
        <p:txBody>
          <a:bodyPr/>
          <a:lstStyle/>
          <a:p>
            <a:r>
              <a:rPr lang="fr-FR" sz="2700" dirty="0"/>
              <a:t>Backup for </a:t>
            </a:r>
            <a:r>
              <a:rPr lang="fr-FR" sz="2700" dirty="0" err="1"/>
              <a:t>Workstations</a:t>
            </a:r>
            <a:endParaRPr lang="fr-FR" sz="2700" dirty="0"/>
          </a:p>
        </p:txBody>
      </p:sp>
      <p:sp>
        <p:nvSpPr>
          <p:cNvPr id="11" name="Text Placeholder 10"/>
          <p:cNvSpPr>
            <a:spLocks noGrp="1"/>
          </p:cNvSpPr>
          <p:nvPr>
            <p:ph type="body" sz="quarter" idx="10"/>
          </p:nvPr>
        </p:nvSpPr>
        <p:spPr/>
        <p:txBody>
          <a:bodyPr/>
          <a:lstStyle/>
          <a:p>
            <a:endParaRPr lang="en-US"/>
          </a:p>
        </p:txBody>
      </p:sp>
      <p:graphicFrame>
        <p:nvGraphicFramePr>
          <p:cNvPr id="3" name="Content Placeholder 3"/>
          <p:cNvGraphicFramePr>
            <a:graphicFrameLocks/>
          </p:cNvGraphicFramePr>
          <p:nvPr/>
        </p:nvGraphicFramePr>
        <p:xfrm>
          <a:off x="388938" y="1085851"/>
          <a:ext cx="8364538" cy="3711962"/>
        </p:xfrm>
        <a:graphic>
          <a:graphicData uri="http://schemas.openxmlformats.org/drawingml/2006/table">
            <a:tbl>
              <a:tblPr firstRow="1" bandRow="1">
                <a:tableStyleId>{5C22544A-7EE6-4342-B048-85BDC9FD1C3A}</a:tableStyleId>
              </a:tblPr>
              <a:tblGrid>
                <a:gridCol w="2742902">
                  <a:extLst>
                    <a:ext uri="{9D8B030D-6E8A-4147-A177-3AD203B41FA5}">
                      <a16:colId xmlns:a16="http://schemas.microsoft.com/office/drawing/2014/main" val="2380963668"/>
                    </a:ext>
                  </a:extLst>
                </a:gridCol>
                <a:gridCol w="5621636">
                  <a:extLst>
                    <a:ext uri="{9D8B030D-6E8A-4147-A177-3AD203B41FA5}">
                      <a16:colId xmlns:a16="http://schemas.microsoft.com/office/drawing/2014/main" val="1916599488"/>
                    </a:ext>
                  </a:extLst>
                </a:gridCol>
              </a:tblGrid>
              <a:tr h="377190">
                <a:tc>
                  <a:txBody>
                    <a:bodyPr/>
                    <a:lstStyle/>
                    <a:p>
                      <a:pPr algn="ctr"/>
                      <a:r>
                        <a:rPr lang="ko-KR" altLang="en-US" sz="1400" dirty="0"/>
                        <a:t>항목</a:t>
                      </a:r>
                      <a:endParaRPr lang="en-US" sz="1400" dirty="0"/>
                    </a:p>
                  </a:txBody>
                  <a:tcPr anchor="ctr"/>
                </a:tc>
                <a:tc>
                  <a:txBody>
                    <a:bodyPr/>
                    <a:lstStyle/>
                    <a:p>
                      <a:pPr algn="ctr"/>
                      <a:r>
                        <a:rPr lang="ko-KR" altLang="en-US" sz="1400" dirty="0"/>
                        <a:t>상세 설명</a:t>
                      </a:r>
                      <a:endParaRPr lang="en-US" sz="1400" dirty="0"/>
                    </a:p>
                  </a:txBody>
                  <a:tcPr anchor="ctr"/>
                </a:tc>
                <a:extLst>
                  <a:ext uri="{0D108BD9-81ED-4DB2-BD59-A6C34878D82A}">
                    <a16:rowId xmlns:a16="http://schemas.microsoft.com/office/drawing/2014/main" val="652960316"/>
                  </a:ext>
                </a:extLst>
              </a:tr>
              <a:tr h="683012">
                <a:tc>
                  <a:txBody>
                    <a:bodyPr/>
                    <a:lstStyle/>
                    <a:p>
                      <a:pPr algn="ctr"/>
                      <a:r>
                        <a:rPr lang="ko-KR" altLang="en-US" sz="1400" dirty="0"/>
                        <a:t>워크스테이션 백업</a:t>
                      </a:r>
                      <a:endParaRPr lang="en-US" sz="1400" dirty="0"/>
                    </a:p>
                  </a:txBody>
                  <a:tcPr anchor="ctr"/>
                </a:tc>
                <a:tc>
                  <a:txBody>
                    <a:bodyPr/>
                    <a:lstStyle/>
                    <a:p>
                      <a:pPr algn="ctr"/>
                      <a:r>
                        <a:rPr lang="en-US" sz="1400" dirty="0"/>
                        <a:t> </a:t>
                      </a:r>
                    </a:p>
                  </a:txBody>
                  <a:tcPr anchor="ctr"/>
                </a:tc>
                <a:extLst>
                  <a:ext uri="{0D108BD9-81ED-4DB2-BD59-A6C34878D82A}">
                    <a16:rowId xmlns:a16="http://schemas.microsoft.com/office/drawing/2014/main" val="2900661313"/>
                  </a:ext>
                </a:extLst>
              </a:tr>
              <a:tr h="662940">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altLang="en-US" sz="1400" dirty="0"/>
                        <a:t>고객 문제점</a:t>
                      </a:r>
                      <a:endParaRPr lang="en-US" altLang="ko-KR" sz="1400" dirty="0"/>
                    </a:p>
                  </a:txBody>
                  <a:tcPr anchor="ctr"/>
                </a:tc>
                <a:tc>
                  <a:txBody>
                    <a:bodyPr/>
                    <a:lstStyle/>
                    <a:p>
                      <a:pPr algn="ctr"/>
                      <a:r>
                        <a:rPr lang="ko-KR" altLang="en-US" sz="1400" dirty="0" err="1"/>
                        <a:t>랜섬웨어</a:t>
                      </a:r>
                      <a:r>
                        <a:rPr lang="ko-KR" altLang="en-US" sz="1400" dirty="0"/>
                        <a:t> 및 다양한 사이버 위협</a:t>
                      </a:r>
                      <a:endParaRPr lang="en-US" sz="1400" dirty="0"/>
                    </a:p>
                    <a:p>
                      <a:pPr algn="ctr"/>
                      <a:r>
                        <a:rPr lang="ko-KR" altLang="en-US" sz="1400" dirty="0"/>
                        <a:t>데이터 유실 증가</a:t>
                      </a:r>
                      <a:endParaRPr lang="en-US" sz="1400" dirty="0"/>
                    </a:p>
                  </a:txBody>
                  <a:tcPr anchor="ctr"/>
                </a:tc>
                <a:extLst>
                  <a:ext uri="{0D108BD9-81ED-4DB2-BD59-A6C34878D82A}">
                    <a16:rowId xmlns:a16="http://schemas.microsoft.com/office/drawing/2014/main" val="4207024677"/>
                  </a:ext>
                </a:extLst>
              </a:tr>
              <a:tr h="377190">
                <a:tc>
                  <a:txBody>
                    <a:bodyPr/>
                    <a:lstStyle/>
                    <a:p>
                      <a:pPr algn="ctr"/>
                      <a:r>
                        <a:rPr lang="ko-KR" altLang="en-US" sz="1400" dirty="0"/>
                        <a:t>장점</a:t>
                      </a:r>
                      <a:endParaRPr lang="en-US" sz="1400" dirty="0"/>
                    </a:p>
                  </a:txBody>
                  <a:tcPr anchor="ctr"/>
                </a:tc>
                <a:tc>
                  <a:txBody>
                    <a:bodyPr/>
                    <a:lstStyle/>
                    <a:p>
                      <a:pPr algn="ctr"/>
                      <a:r>
                        <a:rPr lang="ko-KR" altLang="en-US" sz="1400" dirty="0"/>
                        <a:t>사용자 데이터의 가용성 확보</a:t>
                      </a:r>
                      <a:endParaRPr lang="en-US" sz="1400" dirty="0"/>
                    </a:p>
                  </a:txBody>
                  <a:tcPr anchor="ctr"/>
                </a:tc>
                <a:extLst>
                  <a:ext uri="{0D108BD9-81ED-4DB2-BD59-A6C34878D82A}">
                    <a16:rowId xmlns:a16="http://schemas.microsoft.com/office/drawing/2014/main" val="532786074"/>
                  </a:ext>
                </a:extLst>
              </a:tr>
              <a:tr h="662940">
                <a:tc>
                  <a:txBody>
                    <a:bodyPr/>
                    <a:lstStyle/>
                    <a:p>
                      <a:pPr algn="ctr"/>
                      <a:r>
                        <a:rPr lang="ko-KR" altLang="en-US" sz="1400" dirty="0"/>
                        <a:t>고객 대상</a:t>
                      </a:r>
                      <a:endParaRPr lang="en-US" sz="1400" dirty="0"/>
                    </a:p>
                  </a:txBody>
                  <a:tcPr anchor="ctr"/>
                </a:tc>
                <a:tc>
                  <a:txBody>
                    <a:bodyPr/>
                    <a:lstStyle/>
                    <a:p>
                      <a:pPr algn="ctr"/>
                      <a:r>
                        <a:rPr lang="ko-KR" altLang="en-US" sz="1400" dirty="0"/>
                        <a:t>경영진</a:t>
                      </a:r>
                    </a:p>
                    <a:p>
                      <a:pPr algn="ctr"/>
                      <a:r>
                        <a:rPr lang="ko-KR" altLang="en-US" sz="1400" dirty="0"/>
                        <a:t>로밍 사용자</a:t>
                      </a:r>
                      <a:endParaRPr lang="en-US" sz="1400" dirty="0"/>
                    </a:p>
                  </a:txBody>
                  <a:tcPr anchor="ctr"/>
                </a:tc>
                <a:extLst>
                  <a:ext uri="{0D108BD9-81ED-4DB2-BD59-A6C34878D82A}">
                    <a16:rowId xmlns:a16="http://schemas.microsoft.com/office/drawing/2014/main" val="1935170169"/>
                  </a:ext>
                </a:extLst>
              </a:tr>
              <a:tr h="948690">
                <a:tc>
                  <a:txBody>
                    <a:bodyPr/>
                    <a:lstStyle/>
                    <a:p>
                      <a:pPr algn="ctr"/>
                      <a:r>
                        <a:rPr lang="ko-KR" altLang="en-US" sz="1400" dirty="0"/>
                        <a:t>필요 컴포넌트</a:t>
                      </a:r>
                      <a:endParaRPr lang="en-US" sz="1400" dirty="0"/>
                    </a:p>
                  </a:txBody>
                  <a:tcPr anchor="ctr"/>
                </a:tc>
                <a:tc>
                  <a:txBody>
                    <a:bodyPr/>
                    <a:lstStyle/>
                    <a:p>
                      <a:pPr algn="ctr"/>
                      <a:r>
                        <a:rPr lang="en-US" sz="1400" dirty="0"/>
                        <a:t>Veeam Agents </a:t>
                      </a:r>
                      <a:r>
                        <a:rPr lang="en-US" sz="1400" i="1" dirty="0"/>
                        <a:t>for Microsoft Windows </a:t>
                      </a:r>
                      <a:r>
                        <a:rPr lang="en-US" sz="1400" i="0" dirty="0"/>
                        <a:t>and</a:t>
                      </a:r>
                      <a:r>
                        <a:rPr lang="en-US" sz="1400" i="0" baseline="0" dirty="0"/>
                        <a:t> </a:t>
                      </a:r>
                      <a:r>
                        <a:rPr lang="en-US" sz="1400" i="1" dirty="0"/>
                        <a:t>Linux</a:t>
                      </a:r>
                    </a:p>
                    <a:p>
                      <a:pPr algn="ctr"/>
                      <a:r>
                        <a:rPr lang="en-US" sz="1400" dirty="0"/>
                        <a:t>Veeam Cloud Connect</a:t>
                      </a:r>
                    </a:p>
                    <a:p>
                      <a:pPr algn="ctr"/>
                      <a:r>
                        <a:rPr lang="en-US" sz="1400" dirty="0"/>
                        <a:t>Veeam Availability Console</a:t>
                      </a:r>
                    </a:p>
                  </a:txBody>
                  <a:tcPr anchor="ctr"/>
                </a:tc>
                <a:extLst>
                  <a:ext uri="{0D108BD9-81ED-4DB2-BD59-A6C34878D82A}">
                    <a16:rowId xmlns:a16="http://schemas.microsoft.com/office/drawing/2014/main" val="1049346781"/>
                  </a:ext>
                </a:extLst>
              </a:tr>
            </a:tbl>
          </a:graphicData>
        </a:graphic>
      </p:graphicFrame>
      <p:pic>
        <p:nvPicPr>
          <p:cNvPr id="4" name="Picture 149"/>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7524329" y="1563638"/>
            <a:ext cx="49577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5" descr="\\amust.local\spb\Marketing\Graphics\Working\DIAGRAMS\Technical_Diagrams\veeam_icons\png\Cloud Connect.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623982" y="1565569"/>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9"/>
          <p:cNvSpPr/>
          <p:nvPr/>
        </p:nvSpPr>
        <p:spPr bwMode="auto">
          <a:xfrm>
            <a:off x="5161809" y="1705863"/>
            <a:ext cx="1224136" cy="172750"/>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10"/>
          <p:cNvPicPr>
            <a:picLocks noChangeAspect="1"/>
          </p:cNvPicPr>
          <p:nvPr/>
        </p:nvPicPr>
        <p:blipFill>
          <a:blip r:embed="rId5"/>
          <a:stretch>
            <a:fillRect/>
          </a:stretch>
        </p:blipFill>
        <p:spPr>
          <a:xfrm>
            <a:off x="3419873" y="1485597"/>
            <a:ext cx="807343" cy="613282"/>
          </a:xfrm>
          <a:prstGeom prst="rect">
            <a:avLst/>
          </a:prstGeom>
        </p:spPr>
      </p:pic>
      <p:pic>
        <p:nvPicPr>
          <p:cNvPr id="8" name="Picture 5"/>
          <p:cNvPicPr>
            <a:picLocks noChangeAspect="1"/>
          </p:cNvPicPr>
          <p:nvPr/>
        </p:nvPicPr>
        <p:blipFill>
          <a:blip r:embed="rId6"/>
          <a:stretch>
            <a:fillRect/>
          </a:stretch>
        </p:blipFill>
        <p:spPr>
          <a:xfrm>
            <a:off x="3690456" y="1576264"/>
            <a:ext cx="274271" cy="274320"/>
          </a:xfrm>
          <a:prstGeom prst="rect">
            <a:avLst/>
          </a:prstGeom>
        </p:spPr>
      </p:pic>
      <p:pic>
        <p:nvPicPr>
          <p:cNvPr id="9" name="Picture 11"/>
          <p:cNvPicPr>
            <a:picLocks noChangeAspect="1"/>
          </p:cNvPicPr>
          <p:nvPr/>
        </p:nvPicPr>
        <p:blipFill>
          <a:blip r:embed="rId5"/>
          <a:stretch>
            <a:fillRect/>
          </a:stretch>
        </p:blipFill>
        <p:spPr>
          <a:xfrm>
            <a:off x="4056019" y="1485597"/>
            <a:ext cx="807343" cy="613282"/>
          </a:xfrm>
          <a:prstGeom prst="rect">
            <a:avLst/>
          </a:prstGeom>
        </p:spPr>
      </p:pic>
      <p:pic>
        <p:nvPicPr>
          <p:cNvPr id="10" name="Picture 6"/>
          <p:cNvPicPr>
            <a:picLocks noChangeAspect="1"/>
          </p:cNvPicPr>
          <p:nvPr/>
        </p:nvPicPr>
        <p:blipFill>
          <a:blip r:embed="rId7"/>
          <a:stretch>
            <a:fillRect/>
          </a:stretch>
        </p:blipFill>
        <p:spPr>
          <a:xfrm>
            <a:off x="4319714" y="1576264"/>
            <a:ext cx="274271" cy="274320"/>
          </a:xfrm>
          <a:prstGeom prst="rect">
            <a:avLst/>
          </a:prstGeom>
        </p:spPr>
      </p:pic>
    </p:spTree>
    <p:extLst>
      <p:ext uri="{BB962C8B-B14F-4D97-AF65-F5344CB8AC3E}">
        <p14:creationId xmlns:p14="http://schemas.microsoft.com/office/powerpoint/2010/main" val="168827756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9436" y="171450"/>
            <a:ext cx="8363938" cy="415498"/>
          </a:xfrm>
        </p:spPr>
        <p:txBody>
          <a:bodyPr/>
          <a:lstStyle/>
          <a:p>
            <a:r>
              <a:rPr lang="fr-FR" sz="2700" dirty="0"/>
              <a:t>Backup for Microsoft Office 365</a:t>
            </a:r>
          </a:p>
        </p:txBody>
      </p:sp>
      <p:sp>
        <p:nvSpPr>
          <p:cNvPr id="11" name="Text Placeholder 10"/>
          <p:cNvSpPr>
            <a:spLocks noGrp="1"/>
          </p:cNvSpPr>
          <p:nvPr>
            <p:ph type="body" sz="quarter" idx="10"/>
          </p:nvPr>
        </p:nvSpPr>
        <p:spPr/>
        <p:txBody>
          <a:bodyPr/>
          <a:lstStyle/>
          <a:p>
            <a:endParaRPr lang="en-US" dirty="0"/>
          </a:p>
        </p:txBody>
      </p:sp>
      <p:graphicFrame>
        <p:nvGraphicFramePr>
          <p:cNvPr id="3" name="Content Placeholder 3"/>
          <p:cNvGraphicFramePr>
            <a:graphicFrameLocks/>
          </p:cNvGraphicFramePr>
          <p:nvPr/>
        </p:nvGraphicFramePr>
        <p:xfrm>
          <a:off x="388938" y="1085850"/>
          <a:ext cx="8364538" cy="3646485"/>
        </p:xfrm>
        <a:graphic>
          <a:graphicData uri="http://schemas.openxmlformats.org/drawingml/2006/table">
            <a:tbl>
              <a:tblPr firstRow="1" bandRow="1">
                <a:tableStyleId>{5C22544A-7EE6-4342-B048-85BDC9FD1C3A}</a:tableStyleId>
              </a:tblPr>
              <a:tblGrid>
                <a:gridCol w="2742902">
                  <a:extLst>
                    <a:ext uri="{9D8B030D-6E8A-4147-A177-3AD203B41FA5}">
                      <a16:colId xmlns:a16="http://schemas.microsoft.com/office/drawing/2014/main" val="2380963668"/>
                    </a:ext>
                  </a:extLst>
                </a:gridCol>
                <a:gridCol w="5621636">
                  <a:extLst>
                    <a:ext uri="{9D8B030D-6E8A-4147-A177-3AD203B41FA5}">
                      <a16:colId xmlns:a16="http://schemas.microsoft.com/office/drawing/2014/main" val="1916599488"/>
                    </a:ext>
                  </a:extLst>
                </a:gridCol>
              </a:tblGrid>
              <a:tr h="481806">
                <a:tc>
                  <a:txBody>
                    <a:bodyPr/>
                    <a:lstStyle/>
                    <a:p>
                      <a:pPr algn="ctr"/>
                      <a:r>
                        <a:rPr lang="ko-KR" altLang="en-US" sz="1400" dirty="0"/>
                        <a:t>항목</a:t>
                      </a:r>
                      <a:endParaRPr lang="en-US" sz="1400" dirty="0"/>
                    </a:p>
                  </a:txBody>
                  <a:tcPr anchor="ctr"/>
                </a:tc>
                <a:tc>
                  <a:txBody>
                    <a:bodyPr/>
                    <a:lstStyle/>
                    <a:p>
                      <a:pPr algn="ctr"/>
                      <a:r>
                        <a:rPr lang="ko-KR" altLang="en-US" sz="1400" dirty="0"/>
                        <a:t>상세 설명</a:t>
                      </a:r>
                      <a:endParaRPr lang="en-US" sz="1400" dirty="0"/>
                    </a:p>
                  </a:txBody>
                  <a:tcPr anchor="ctr"/>
                </a:tc>
                <a:extLst>
                  <a:ext uri="{0D108BD9-81ED-4DB2-BD59-A6C34878D82A}">
                    <a16:rowId xmlns:a16="http://schemas.microsoft.com/office/drawing/2014/main" val="652960316"/>
                  </a:ext>
                </a:extLst>
              </a:tr>
              <a:tr h="872450">
                <a:tc>
                  <a:txBody>
                    <a:bodyPr/>
                    <a:lstStyle/>
                    <a:p>
                      <a:pPr algn="ctr"/>
                      <a:r>
                        <a:rPr lang="en-US" sz="1400" dirty="0"/>
                        <a:t>Microsoft Office 365 </a:t>
                      </a:r>
                      <a:r>
                        <a:rPr lang="ko-KR" altLang="en-US" sz="1400" dirty="0"/>
                        <a:t>백업</a:t>
                      </a:r>
                      <a:endParaRPr lang="en-US" sz="1400" dirty="0"/>
                    </a:p>
                  </a:txBody>
                  <a:tcPr anchor="ctr"/>
                </a:tc>
                <a:tc>
                  <a:txBody>
                    <a:bodyPr/>
                    <a:lstStyle/>
                    <a:p>
                      <a:pPr algn="ctr"/>
                      <a:r>
                        <a:rPr lang="en-US" sz="1400" dirty="0"/>
                        <a:t> </a:t>
                      </a:r>
                    </a:p>
                  </a:txBody>
                  <a:tcPr anchor="ctr"/>
                </a:tc>
                <a:extLst>
                  <a:ext uri="{0D108BD9-81ED-4DB2-BD59-A6C34878D82A}">
                    <a16:rowId xmlns:a16="http://schemas.microsoft.com/office/drawing/2014/main" val="2900661313"/>
                  </a:ext>
                </a:extLst>
              </a:tr>
              <a:tr h="846811">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altLang="en-US" sz="1400" dirty="0"/>
                        <a:t>고객 문제점</a:t>
                      </a:r>
                      <a:endParaRPr lang="en-US" altLang="ko-KR" sz="1400" dirty="0"/>
                    </a:p>
                  </a:txBody>
                  <a:tcPr anchor="ctr"/>
                </a:tc>
                <a:tc>
                  <a:txBody>
                    <a:bodyPr/>
                    <a:lstStyle/>
                    <a:p>
                      <a:pPr algn="ctr"/>
                      <a:r>
                        <a:rPr lang="ko-KR" altLang="en-US" sz="1400" dirty="0"/>
                        <a:t>사용자 데이터 유실 증가</a:t>
                      </a:r>
                      <a:endParaRPr lang="en-US" altLang="ko-KR" sz="1400" dirty="0"/>
                    </a:p>
                    <a:p>
                      <a:pPr algn="ctr"/>
                      <a:r>
                        <a:rPr lang="en-US" altLang="ko-KR" sz="1400" dirty="0"/>
                        <a:t>Microsoft Office 365 </a:t>
                      </a:r>
                      <a:r>
                        <a:rPr lang="ko-KR" altLang="en-US" sz="1400" dirty="0"/>
                        <a:t>백업 서비스 불만족</a:t>
                      </a:r>
                      <a:endParaRPr lang="en-US" sz="1400" dirty="0"/>
                    </a:p>
                  </a:txBody>
                  <a:tcPr anchor="ctr"/>
                </a:tc>
                <a:extLst>
                  <a:ext uri="{0D108BD9-81ED-4DB2-BD59-A6C34878D82A}">
                    <a16:rowId xmlns:a16="http://schemas.microsoft.com/office/drawing/2014/main" val="4207024677"/>
                  </a:ext>
                </a:extLst>
              </a:tr>
              <a:tr h="481806">
                <a:tc>
                  <a:txBody>
                    <a:bodyPr/>
                    <a:lstStyle/>
                    <a:p>
                      <a:pPr algn="ctr"/>
                      <a:r>
                        <a:rPr lang="ko-KR" altLang="en-US" sz="1400" dirty="0"/>
                        <a:t>장점</a:t>
                      </a:r>
                      <a:endParaRPr lang="en-US" sz="1400" dirty="0"/>
                    </a:p>
                  </a:txBody>
                  <a:tcPr anchor="ctr"/>
                </a:tc>
                <a:tc>
                  <a:txBody>
                    <a:bodyPr/>
                    <a:lstStyle/>
                    <a:p>
                      <a:pPr algn="ctr"/>
                      <a:r>
                        <a:rPr lang="en-US" sz="1400" dirty="0"/>
                        <a:t>Office 365 </a:t>
                      </a:r>
                      <a:r>
                        <a:rPr lang="ko-KR" altLang="en-US" sz="1400" dirty="0"/>
                        <a:t>서비스 가용성 확보</a:t>
                      </a:r>
                      <a:endParaRPr lang="en-US" sz="1400" dirty="0"/>
                    </a:p>
                  </a:txBody>
                  <a:tcPr anchor="ctr"/>
                </a:tc>
                <a:extLst>
                  <a:ext uri="{0D108BD9-81ED-4DB2-BD59-A6C34878D82A}">
                    <a16:rowId xmlns:a16="http://schemas.microsoft.com/office/drawing/2014/main" val="532786074"/>
                  </a:ext>
                </a:extLst>
              </a:tr>
              <a:tr h="481806">
                <a:tc>
                  <a:txBody>
                    <a:bodyPr/>
                    <a:lstStyle/>
                    <a:p>
                      <a:pPr algn="ctr"/>
                      <a:r>
                        <a:rPr lang="ko-KR" altLang="en-US" sz="1400" dirty="0"/>
                        <a:t>고객 대상</a:t>
                      </a:r>
                      <a:endParaRPr lang="en-US" sz="1400" dirty="0"/>
                    </a:p>
                  </a:txBody>
                  <a:tcPr anchor="ctr"/>
                </a:tc>
                <a:tc>
                  <a:txBody>
                    <a:bodyPr/>
                    <a:lstStyle/>
                    <a:p>
                      <a:pPr algn="ctr"/>
                      <a:r>
                        <a:rPr lang="en-US" sz="1400" dirty="0"/>
                        <a:t>Microsoft Office 365 </a:t>
                      </a:r>
                      <a:r>
                        <a:rPr lang="ko-KR" altLang="en-US" sz="1400" dirty="0"/>
                        <a:t>사용자들</a:t>
                      </a:r>
                      <a:endParaRPr lang="en-US" sz="1400" dirty="0"/>
                    </a:p>
                  </a:txBody>
                  <a:tcPr anchor="ctr"/>
                </a:tc>
                <a:extLst>
                  <a:ext uri="{0D108BD9-81ED-4DB2-BD59-A6C34878D82A}">
                    <a16:rowId xmlns:a16="http://schemas.microsoft.com/office/drawing/2014/main" val="1935170169"/>
                  </a:ext>
                </a:extLst>
              </a:tr>
              <a:tr h="481806">
                <a:tc>
                  <a:txBody>
                    <a:bodyPr/>
                    <a:lstStyle/>
                    <a:p>
                      <a:pPr algn="ctr"/>
                      <a:r>
                        <a:rPr lang="ko-KR" altLang="en-US" sz="1400" dirty="0"/>
                        <a:t>필요 컴포넌트</a:t>
                      </a:r>
                      <a:endParaRPr lang="en-US" sz="1400" dirty="0"/>
                    </a:p>
                  </a:txBody>
                  <a:tcPr anchor="ctr"/>
                </a:tc>
                <a:tc>
                  <a:txBody>
                    <a:bodyPr/>
                    <a:lstStyle/>
                    <a:p>
                      <a:pPr algn="ctr"/>
                      <a:r>
                        <a:rPr lang="en-US" sz="1400" dirty="0"/>
                        <a:t>Veeam Backup </a:t>
                      </a:r>
                      <a:r>
                        <a:rPr lang="en-US" sz="1400" i="1" dirty="0"/>
                        <a:t>for Microsoft Office 365</a:t>
                      </a:r>
                    </a:p>
                  </a:txBody>
                  <a:tcPr anchor="ctr"/>
                </a:tc>
                <a:extLst>
                  <a:ext uri="{0D108BD9-81ED-4DB2-BD59-A6C34878D82A}">
                    <a16:rowId xmlns:a16="http://schemas.microsoft.com/office/drawing/2014/main" val="1049346781"/>
                  </a:ext>
                </a:extLst>
              </a:tr>
            </a:tbl>
          </a:graphicData>
        </a:graphic>
      </p:graphicFrame>
      <p:pic>
        <p:nvPicPr>
          <p:cNvPr id="4" name="Picture 149"/>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7654957" y="1776763"/>
            <a:ext cx="49577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5" descr="\\amust.local\spb\Marketing\Graphics\Working\DIAGRAMS\Technical_Diagrams\veeam_icons\png\Cloud Connect.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754610" y="177869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9"/>
          <p:cNvSpPr/>
          <p:nvPr/>
        </p:nvSpPr>
        <p:spPr bwMode="auto">
          <a:xfrm>
            <a:off x="5292437" y="1918988"/>
            <a:ext cx="1224136" cy="172750"/>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0"/>
          <p:cNvSpPr>
            <a:spLocks noChangeAspect="1"/>
          </p:cNvSpPr>
          <p:nvPr/>
        </p:nvSpPr>
        <p:spPr>
          <a:xfrm>
            <a:off x="3786785" y="1720998"/>
            <a:ext cx="915844" cy="576396"/>
          </a:xfrm>
          <a:custGeom>
            <a:avLst/>
            <a:gdLst>
              <a:gd name="connsiteX0" fmla="*/ 1074026 w 2035661"/>
              <a:gd name="connsiteY0" fmla="*/ 0 h 1260170"/>
              <a:gd name="connsiteX1" fmla="*/ 1691310 w 2035661"/>
              <a:gd name="connsiteY1" fmla="*/ 503101 h 1260170"/>
              <a:gd name="connsiteX2" fmla="*/ 1692248 w 2035661"/>
              <a:gd name="connsiteY2" fmla="*/ 512409 h 1260170"/>
              <a:gd name="connsiteX3" fmla="*/ 1736346 w 2035661"/>
              <a:gd name="connsiteY3" fmla="*/ 516854 h 1260170"/>
              <a:gd name="connsiteX4" fmla="*/ 2035661 w 2035661"/>
              <a:gd name="connsiteY4" fmla="*/ 884101 h 1260170"/>
              <a:gd name="connsiteX5" fmla="*/ 1736346 w 2035661"/>
              <a:gd name="connsiteY5" fmla="*/ 1251348 h 1260170"/>
              <a:gd name="connsiteX6" fmla="*/ 1704110 w 2035661"/>
              <a:gd name="connsiteY6" fmla="*/ 1254598 h 1260170"/>
              <a:gd name="connsiteX7" fmla="*/ 1704110 w 2035661"/>
              <a:gd name="connsiteY7" fmla="*/ 1258963 h 1260170"/>
              <a:gd name="connsiteX8" fmla="*/ 1660808 w 2035661"/>
              <a:gd name="connsiteY8" fmla="*/ 1258963 h 1260170"/>
              <a:gd name="connsiteX9" fmla="*/ 1660798 w 2035661"/>
              <a:gd name="connsiteY9" fmla="*/ 1258964 h 1260170"/>
              <a:gd name="connsiteX10" fmla="*/ 1660788 w 2035661"/>
              <a:gd name="connsiteY10" fmla="*/ 1258963 h 1260170"/>
              <a:gd name="connsiteX11" fmla="*/ 1085999 w 2035661"/>
              <a:gd name="connsiteY11" fmla="*/ 1258963 h 1260170"/>
              <a:gd name="connsiteX12" fmla="*/ 1074026 w 2035661"/>
              <a:gd name="connsiteY12" fmla="*/ 1260170 h 1260170"/>
              <a:gd name="connsiteX13" fmla="*/ 1062053 w 2035661"/>
              <a:gd name="connsiteY13" fmla="*/ 1258963 h 1260170"/>
              <a:gd name="connsiteX14" fmla="*/ 448898 w 2035661"/>
              <a:gd name="connsiteY14" fmla="*/ 1258963 h 1260170"/>
              <a:gd name="connsiteX15" fmla="*/ 448888 w 2035661"/>
              <a:gd name="connsiteY15" fmla="*/ 1258964 h 1260170"/>
              <a:gd name="connsiteX16" fmla="*/ 448878 w 2035661"/>
              <a:gd name="connsiteY16" fmla="*/ 1258963 h 1260170"/>
              <a:gd name="connsiteX17" fmla="*/ 382386 w 2035661"/>
              <a:gd name="connsiteY17" fmla="*/ 1258963 h 1260170"/>
              <a:gd name="connsiteX18" fmla="*/ 382386 w 2035661"/>
              <a:gd name="connsiteY18" fmla="*/ 1252260 h 1260170"/>
              <a:gd name="connsiteX19" fmla="*/ 358421 w 2035661"/>
              <a:gd name="connsiteY19" fmla="*/ 1249844 h 1260170"/>
              <a:gd name="connsiteX20" fmla="*/ 0 w 2035661"/>
              <a:gd name="connsiteY20" fmla="*/ 810076 h 1260170"/>
              <a:gd name="connsiteX21" fmla="*/ 448888 w 2035661"/>
              <a:gd name="connsiteY21" fmla="*/ 361188 h 1260170"/>
              <a:gd name="connsiteX22" fmla="*/ 503310 w 2035661"/>
              <a:gd name="connsiteY22" fmla="*/ 366674 h 1260170"/>
              <a:gd name="connsiteX23" fmla="*/ 551550 w 2035661"/>
              <a:gd name="connsiteY23" fmla="*/ 277799 h 1260170"/>
              <a:gd name="connsiteX24" fmla="*/ 1074026 w 2035661"/>
              <a:gd name="connsiteY24" fmla="*/ 0 h 126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5661" h="1260170">
                <a:moveTo>
                  <a:pt x="1074026" y="0"/>
                </a:moveTo>
                <a:cubicBezTo>
                  <a:pt x="1378514" y="0"/>
                  <a:pt x="1632557" y="215982"/>
                  <a:pt x="1691310" y="503101"/>
                </a:cubicBezTo>
                <a:lnTo>
                  <a:pt x="1692248" y="512409"/>
                </a:lnTo>
                <a:lnTo>
                  <a:pt x="1736346" y="516854"/>
                </a:lnTo>
                <a:cubicBezTo>
                  <a:pt x="1907165" y="551809"/>
                  <a:pt x="2035661" y="702949"/>
                  <a:pt x="2035661" y="884101"/>
                </a:cubicBezTo>
                <a:cubicBezTo>
                  <a:pt x="2035661" y="1065253"/>
                  <a:pt x="1907165" y="1216394"/>
                  <a:pt x="1736346" y="1251348"/>
                </a:cubicBezTo>
                <a:lnTo>
                  <a:pt x="1704110" y="1254598"/>
                </a:lnTo>
                <a:lnTo>
                  <a:pt x="1704110" y="1258963"/>
                </a:lnTo>
                <a:lnTo>
                  <a:pt x="1660808" y="1258963"/>
                </a:lnTo>
                <a:lnTo>
                  <a:pt x="1660798" y="1258964"/>
                </a:lnTo>
                <a:lnTo>
                  <a:pt x="1660788" y="1258963"/>
                </a:lnTo>
                <a:lnTo>
                  <a:pt x="1085999" y="1258963"/>
                </a:lnTo>
                <a:lnTo>
                  <a:pt x="1074026" y="1260170"/>
                </a:lnTo>
                <a:lnTo>
                  <a:pt x="1062053" y="1258963"/>
                </a:lnTo>
                <a:lnTo>
                  <a:pt x="448898" y="1258963"/>
                </a:lnTo>
                <a:lnTo>
                  <a:pt x="448888" y="1258964"/>
                </a:lnTo>
                <a:lnTo>
                  <a:pt x="448878" y="1258963"/>
                </a:lnTo>
                <a:lnTo>
                  <a:pt x="382386" y="1258963"/>
                </a:lnTo>
                <a:lnTo>
                  <a:pt x="382386" y="1252260"/>
                </a:lnTo>
                <a:lnTo>
                  <a:pt x="358421" y="1249844"/>
                </a:lnTo>
                <a:cubicBezTo>
                  <a:pt x="153871" y="1207987"/>
                  <a:pt x="0" y="1027001"/>
                  <a:pt x="0" y="810076"/>
                </a:cubicBezTo>
                <a:cubicBezTo>
                  <a:pt x="0" y="562162"/>
                  <a:pt x="200974" y="361188"/>
                  <a:pt x="448888" y="361188"/>
                </a:cubicBezTo>
                <a:lnTo>
                  <a:pt x="503310" y="366674"/>
                </a:lnTo>
                <a:lnTo>
                  <a:pt x="551550" y="277799"/>
                </a:lnTo>
                <a:cubicBezTo>
                  <a:pt x="664781" y="110195"/>
                  <a:pt x="856535" y="0"/>
                  <a:pt x="1074026" y="0"/>
                </a:cubicBezTo>
                <a:close/>
              </a:path>
            </a:pathLst>
          </a:custGeom>
          <a:solidFill>
            <a:srgbClr val="3F96D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25784">
              <a:defRPr/>
            </a:pPr>
            <a:endParaRPr lang="ru-RU" sz="1368" kern="0" dirty="0">
              <a:solidFill>
                <a:prstClr val="white"/>
              </a:solidFill>
            </a:endParaRPr>
          </a:p>
        </p:txBody>
      </p:sp>
      <p:pic>
        <p:nvPicPr>
          <p:cNvPr id="8" name="Graphic 11" descr="User"/>
          <p:cNvPicPr>
            <a:picLocks noChangeAspect="1"/>
          </p:cNvPicPr>
          <p:nvPr/>
        </p:nvPicPr>
        <p:blipFill>
          <a:blip r:embed="rId5" cstate="screen">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49414" y="1947612"/>
            <a:ext cx="274320" cy="274320"/>
          </a:xfrm>
          <a:prstGeom prst="rect">
            <a:avLst/>
          </a:prstGeom>
        </p:spPr>
      </p:pic>
      <p:pic>
        <p:nvPicPr>
          <p:cNvPr id="9" name="Graphic 12" descr="Email"/>
          <p:cNvPicPr>
            <a:picLocks noChangeAspect="1"/>
          </p:cNvPicPr>
          <p:nvPr/>
        </p:nvPicPr>
        <p:blipFill>
          <a:blip r:embed="rId7" cstate="screen">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97083" y="1796278"/>
            <a:ext cx="274320" cy="274320"/>
          </a:xfrm>
          <a:prstGeom prst="rect">
            <a:avLst/>
          </a:prstGeom>
        </p:spPr>
      </p:pic>
      <p:pic>
        <p:nvPicPr>
          <p:cNvPr id="10" name="Graphic 13" descr="Daily Calendar"/>
          <p:cNvPicPr>
            <a:picLocks noChangeAspect="1"/>
          </p:cNvPicPr>
          <p:nvPr/>
        </p:nvPicPr>
        <p:blipFill>
          <a:blip r:embed="rId9" cstate="screen">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53261" y="1978256"/>
            <a:ext cx="274320" cy="274320"/>
          </a:xfrm>
          <a:prstGeom prst="rect">
            <a:avLst/>
          </a:prstGeom>
        </p:spPr>
      </p:pic>
    </p:spTree>
    <p:extLst>
      <p:ext uri="{BB962C8B-B14F-4D97-AF65-F5344CB8AC3E}">
        <p14:creationId xmlns:p14="http://schemas.microsoft.com/office/powerpoint/2010/main" val="4251625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9436" y="171450"/>
            <a:ext cx="8363938" cy="415498"/>
          </a:xfrm>
        </p:spPr>
        <p:txBody>
          <a:bodyPr/>
          <a:lstStyle/>
          <a:p>
            <a:r>
              <a:rPr lang="fr-FR" sz="2700" dirty="0"/>
              <a:t>Disaster Recovery as a Service</a:t>
            </a:r>
          </a:p>
        </p:txBody>
      </p:sp>
      <p:sp>
        <p:nvSpPr>
          <p:cNvPr id="10" name="Text Placeholder 9"/>
          <p:cNvSpPr>
            <a:spLocks noGrp="1"/>
          </p:cNvSpPr>
          <p:nvPr>
            <p:ph type="body" sz="quarter" idx="10"/>
          </p:nvPr>
        </p:nvSpPr>
        <p:spPr/>
        <p:txBody>
          <a:bodyPr/>
          <a:lstStyle/>
          <a:p>
            <a:endParaRPr lang="en-US"/>
          </a:p>
        </p:txBody>
      </p:sp>
      <p:graphicFrame>
        <p:nvGraphicFramePr>
          <p:cNvPr id="3" name="Content Placeholder 3"/>
          <p:cNvGraphicFramePr>
            <a:graphicFrameLocks/>
          </p:cNvGraphicFramePr>
          <p:nvPr>
            <p:extLst>
              <p:ext uri="{D42A27DB-BD31-4B8C-83A1-F6EECF244321}">
                <p14:modId xmlns:p14="http://schemas.microsoft.com/office/powerpoint/2010/main" val="1061406465"/>
              </p:ext>
            </p:extLst>
          </p:nvPr>
        </p:nvGraphicFramePr>
        <p:xfrm>
          <a:off x="388938" y="1085851"/>
          <a:ext cx="8364538" cy="3567182"/>
        </p:xfrm>
        <a:graphic>
          <a:graphicData uri="http://schemas.openxmlformats.org/drawingml/2006/table">
            <a:tbl>
              <a:tblPr firstRow="1" bandRow="1">
                <a:tableStyleId>{5C22544A-7EE6-4342-B048-85BDC9FD1C3A}</a:tableStyleId>
              </a:tblPr>
              <a:tblGrid>
                <a:gridCol w="2742902">
                  <a:extLst>
                    <a:ext uri="{9D8B030D-6E8A-4147-A177-3AD203B41FA5}">
                      <a16:colId xmlns:a16="http://schemas.microsoft.com/office/drawing/2014/main" val="2380963668"/>
                    </a:ext>
                  </a:extLst>
                </a:gridCol>
                <a:gridCol w="5621636">
                  <a:extLst>
                    <a:ext uri="{9D8B030D-6E8A-4147-A177-3AD203B41FA5}">
                      <a16:colId xmlns:a16="http://schemas.microsoft.com/office/drawing/2014/main" val="1916599488"/>
                    </a:ext>
                  </a:extLst>
                </a:gridCol>
              </a:tblGrid>
              <a:tr h="377190">
                <a:tc>
                  <a:txBody>
                    <a:bodyPr/>
                    <a:lstStyle/>
                    <a:p>
                      <a:pPr algn="ctr"/>
                      <a:r>
                        <a:rPr lang="ko-KR" altLang="en-US" sz="1400" dirty="0"/>
                        <a:t>항목</a:t>
                      </a:r>
                      <a:endParaRPr lang="en-US" sz="1400" dirty="0"/>
                    </a:p>
                  </a:txBody>
                  <a:tcPr anchor="ctr"/>
                </a:tc>
                <a:tc>
                  <a:txBody>
                    <a:bodyPr/>
                    <a:lstStyle/>
                    <a:p>
                      <a:pPr algn="ctr"/>
                      <a:r>
                        <a:rPr lang="ko-KR" altLang="en-US" sz="1400" dirty="0"/>
                        <a:t>상세 설명</a:t>
                      </a:r>
                      <a:endParaRPr lang="en-US" sz="1400" dirty="0"/>
                    </a:p>
                  </a:txBody>
                  <a:tcPr anchor="ctr"/>
                </a:tc>
                <a:extLst>
                  <a:ext uri="{0D108BD9-81ED-4DB2-BD59-A6C34878D82A}">
                    <a16:rowId xmlns:a16="http://schemas.microsoft.com/office/drawing/2014/main" val="652960316"/>
                  </a:ext>
                </a:extLst>
              </a:tr>
              <a:tr h="683012">
                <a:tc>
                  <a:txBody>
                    <a:bodyPr/>
                    <a:lstStyle/>
                    <a:p>
                      <a:pPr algn="ctr"/>
                      <a:r>
                        <a:rPr lang="ko-KR" altLang="en-US" sz="1400" dirty="0"/>
                        <a:t>물리</a:t>
                      </a:r>
                      <a:r>
                        <a:rPr lang="en-US" altLang="ko-KR" sz="1400" dirty="0"/>
                        <a:t>/</a:t>
                      </a:r>
                      <a:r>
                        <a:rPr lang="ko-KR" altLang="en-US" sz="1400" dirty="0"/>
                        <a:t>클라우드 시스템에 대한 </a:t>
                      </a:r>
                      <a:r>
                        <a:rPr lang="en-US" altLang="ko-KR" sz="1400" dirty="0"/>
                        <a:t>DR</a:t>
                      </a:r>
                      <a:endParaRPr lang="en-US" sz="1400" dirty="0"/>
                    </a:p>
                  </a:txBody>
                  <a:tcPr anchor="ctr"/>
                </a:tc>
                <a:tc>
                  <a:txBody>
                    <a:bodyPr/>
                    <a:lstStyle/>
                    <a:p>
                      <a:pPr algn="ctr"/>
                      <a:r>
                        <a:rPr lang="en-US" sz="1400" dirty="0"/>
                        <a:t> </a:t>
                      </a:r>
                    </a:p>
                  </a:txBody>
                  <a:tcPr anchor="ctr"/>
                </a:tc>
                <a:extLst>
                  <a:ext uri="{0D108BD9-81ED-4DB2-BD59-A6C34878D82A}">
                    <a16:rowId xmlns:a16="http://schemas.microsoft.com/office/drawing/2014/main" val="2900661313"/>
                  </a:ext>
                </a:extLst>
              </a:tr>
              <a:tr h="662940">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altLang="en-US" sz="1400" dirty="0"/>
                        <a:t>고객 문제점</a:t>
                      </a:r>
                      <a:endParaRPr lang="en-US" altLang="ko-KR" sz="1400" dirty="0"/>
                    </a:p>
                  </a:txBody>
                  <a:tcPr anchor="ctr"/>
                </a:tc>
                <a:tc>
                  <a:txBody>
                    <a:bodyPr/>
                    <a:lstStyle/>
                    <a:p>
                      <a:pPr algn="ctr"/>
                      <a:r>
                        <a:rPr lang="ko-KR" altLang="en-US" sz="1400" dirty="0"/>
                        <a:t>고비용의 </a:t>
                      </a:r>
                      <a:r>
                        <a:rPr lang="en-US" altLang="ko-KR" sz="1400" dirty="0"/>
                        <a:t>DR </a:t>
                      </a:r>
                      <a:r>
                        <a:rPr lang="ko-KR" altLang="en-US" sz="1400" dirty="0"/>
                        <a:t>구축</a:t>
                      </a:r>
                      <a:endParaRPr lang="en-US" altLang="ko-KR" sz="1400" dirty="0"/>
                    </a:p>
                    <a:p>
                      <a:pPr algn="ctr"/>
                      <a:r>
                        <a:rPr lang="ko-KR" altLang="en-US" sz="1400" dirty="0"/>
                        <a:t>다양한 사이버 위협</a:t>
                      </a:r>
                      <a:endParaRPr lang="en-US" altLang="ko-KR" sz="1400" dirty="0"/>
                    </a:p>
                  </a:txBody>
                  <a:tcPr anchor="ctr"/>
                </a:tc>
                <a:extLst>
                  <a:ext uri="{0D108BD9-81ED-4DB2-BD59-A6C34878D82A}">
                    <a16:rowId xmlns:a16="http://schemas.microsoft.com/office/drawing/2014/main" val="4207024677"/>
                  </a:ext>
                </a:extLst>
              </a:tr>
              <a:tr h="377190">
                <a:tc>
                  <a:txBody>
                    <a:bodyPr/>
                    <a:lstStyle/>
                    <a:p>
                      <a:pPr algn="ctr"/>
                      <a:r>
                        <a:rPr lang="ko-KR" altLang="en-US" sz="1400" dirty="0"/>
                        <a:t>장점</a:t>
                      </a:r>
                      <a:endParaRPr lang="en-US" sz="1400" dirty="0"/>
                    </a:p>
                  </a:txBody>
                  <a:tcPr anchor="ctr"/>
                </a:tc>
                <a:tc>
                  <a:txBody>
                    <a:bodyPr/>
                    <a:lstStyle/>
                    <a:p>
                      <a:pPr algn="ctr"/>
                      <a:r>
                        <a:rPr lang="ko-KR" altLang="en-US" sz="1400" dirty="0"/>
                        <a:t>저비용으로 </a:t>
                      </a:r>
                      <a:r>
                        <a:rPr lang="en-US" altLang="ko-KR" sz="1400" dirty="0"/>
                        <a:t>DR </a:t>
                      </a:r>
                      <a:r>
                        <a:rPr lang="ko-KR" altLang="en-US" sz="1400" dirty="0"/>
                        <a:t>환경 구축</a:t>
                      </a:r>
                      <a:r>
                        <a:rPr lang="en-US" altLang="ko-KR" sz="1400" dirty="0"/>
                        <a:t>, VMware</a:t>
                      </a:r>
                      <a:r>
                        <a:rPr lang="ko-KR" altLang="en-US" sz="1400" dirty="0"/>
                        <a:t>로 수분 이내에 서비스 재개</a:t>
                      </a:r>
                      <a:endParaRPr lang="en-US" sz="1400" dirty="0"/>
                    </a:p>
                  </a:txBody>
                  <a:tcPr anchor="ctr"/>
                </a:tc>
                <a:extLst>
                  <a:ext uri="{0D108BD9-81ED-4DB2-BD59-A6C34878D82A}">
                    <a16:rowId xmlns:a16="http://schemas.microsoft.com/office/drawing/2014/main" val="532786074"/>
                  </a:ext>
                </a:extLst>
              </a:tr>
              <a:tr h="377190">
                <a:tc>
                  <a:txBody>
                    <a:bodyPr/>
                    <a:lstStyle/>
                    <a:p>
                      <a:pPr algn="ctr"/>
                      <a:r>
                        <a:rPr lang="ko-KR" altLang="en-US" sz="1400" dirty="0"/>
                        <a:t>고객 대상</a:t>
                      </a:r>
                      <a:endParaRPr lang="en-US" sz="1400" dirty="0"/>
                    </a:p>
                  </a:txBody>
                  <a:tcPr anchor="ctr"/>
                </a:tc>
                <a:tc>
                  <a:txBody>
                    <a:bodyPr/>
                    <a:lstStyle/>
                    <a:p>
                      <a:pPr algn="ctr"/>
                      <a:r>
                        <a:rPr lang="en-US" altLang="ko-KR" sz="1400" dirty="0"/>
                        <a:t>Veeam </a:t>
                      </a:r>
                      <a:r>
                        <a:rPr lang="ko-KR" altLang="en-US" sz="1400" dirty="0"/>
                        <a:t>사용 고객</a:t>
                      </a:r>
                      <a:endParaRPr lang="en-US" altLang="ko-KR" sz="1400" dirty="0"/>
                    </a:p>
                    <a:p>
                      <a:pPr algn="ctr"/>
                      <a:r>
                        <a:rPr lang="ko-KR" altLang="en-US" sz="1400" dirty="0"/>
                        <a:t>물리</a:t>
                      </a:r>
                      <a:r>
                        <a:rPr lang="en-US" altLang="ko-KR" sz="1400" dirty="0"/>
                        <a:t>/</a:t>
                      </a:r>
                      <a:r>
                        <a:rPr lang="ko-KR" altLang="en-US" sz="1400" dirty="0"/>
                        <a:t>워크스테이션</a:t>
                      </a:r>
                      <a:r>
                        <a:rPr lang="en-US" altLang="ko-KR" sz="1400" dirty="0"/>
                        <a:t>/</a:t>
                      </a:r>
                      <a:r>
                        <a:rPr lang="ko-KR" altLang="en-US" sz="1400" dirty="0"/>
                        <a:t>클라우드 백업 대상 고객</a:t>
                      </a:r>
                      <a:endParaRPr lang="en-US" sz="1400" dirty="0"/>
                    </a:p>
                  </a:txBody>
                  <a:tcPr anchor="ctr"/>
                </a:tc>
                <a:extLst>
                  <a:ext uri="{0D108BD9-81ED-4DB2-BD59-A6C34878D82A}">
                    <a16:rowId xmlns:a16="http://schemas.microsoft.com/office/drawing/2014/main" val="1935170169"/>
                  </a:ext>
                </a:extLst>
              </a:tr>
              <a:tr h="948690">
                <a:tc>
                  <a:txBody>
                    <a:bodyPr/>
                    <a:lstStyle/>
                    <a:p>
                      <a:pPr algn="ctr"/>
                      <a:r>
                        <a:rPr lang="ko-KR" altLang="en-US" sz="1400" dirty="0"/>
                        <a:t>필요 컴포넌트</a:t>
                      </a:r>
                      <a:endParaRPr lang="en-US" sz="1400" dirty="0"/>
                    </a:p>
                  </a:txBody>
                  <a:tcPr anchor="ctr"/>
                </a:tc>
                <a:tc>
                  <a:txBody>
                    <a:bodyPr/>
                    <a:lstStyle/>
                    <a:p>
                      <a:pPr algn="ctr"/>
                      <a:r>
                        <a:rPr lang="en-US" sz="1400" dirty="0"/>
                        <a:t>Veeam Agent </a:t>
                      </a:r>
                      <a:r>
                        <a:rPr lang="en-US" sz="1400" i="1" dirty="0"/>
                        <a:t>for Microsoft Windows </a:t>
                      </a:r>
                      <a:r>
                        <a:rPr lang="en-US" sz="1400" i="0" dirty="0"/>
                        <a:t>and</a:t>
                      </a:r>
                      <a:r>
                        <a:rPr lang="en-US" sz="1400" i="1" dirty="0"/>
                        <a:t> Linux</a:t>
                      </a:r>
                    </a:p>
                    <a:p>
                      <a:pPr algn="ctr"/>
                      <a:r>
                        <a:rPr lang="en-US" sz="1400" dirty="0"/>
                        <a:t>Veeam Cloud Connect</a:t>
                      </a:r>
                    </a:p>
                    <a:p>
                      <a:pPr algn="ctr"/>
                      <a:r>
                        <a:rPr lang="en-US" sz="1400" dirty="0"/>
                        <a:t>Veeam Availability Console</a:t>
                      </a:r>
                    </a:p>
                  </a:txBody>
                  <a:tcPr anchor="ctr"/>
                </a:tc>
                <a:extLst>
                  <a:ext uri="{0D108BD9-81ED-4DB2-BD59-A6C34878D82A}">
                    <a16:rowId xmlns:a16="http://schemas.microsoft.com/office/drawing/2014/main" val="1049346781"/>
                  </a:ext>
                </a:extLst>
              </a:tr>
            </a:tbl>
          </a:graphicData>
        </a:graphic>
      </p:graphicFrame>
      <p:pic>
        <p:nvPicPr>
          <p:cNvPr id="4" name="Picture 149"/>
          <p:cNvPicPr>
            <a:picLocks noChangeAspect="1" noChangeArrowheads="1"/>
          </p:cNvPicPr>
          <p:nvPr/>
        </p:nvPicPr>
        <p:blipFill>
          <a:blip r:embed="rId3" cstate="screen">
            <a:extLst>
              <a:ext uri="{28A0092B-C50C-407E-A947-70E740481C1C}">
                <a14:useLocalDpi xmlns:a14="http://schemas.microsoft.com/office/drawing/2010/main" val="0"/>
              </a:ext>
            </a:extLst>
          </a:blip>
          <a:stretch>
            <a:fillRect/>
          </a:stretch>
        </p:blipFill>
        <p:spPr bwMode="auto">
          <a:xfrm>
            <a:off x="7527753" y="1563638"/>
            <a:ext cx="495773" cy="457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05" descr="\\amust.local\spb\Marketing\Graphics\Working\DIAGRAMS\Technical_Diagrams\veeam_icons\png\Cloud Connect.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010134" y="1563638"/>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9"/>
          <p:cNvSpPr/>
          <p:nvPr/>
        </p:nvSpPr>
        <p:spPr bwMode="auto">
          <a:xfrm>
            <a:off x="5725579" y="1705863"/>
            <a:ext cx="1224136" cy="172750"/>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0"/>
          <p:cNvSpPr>
            <a:spLocks noChangeAspect="1"/>
          </p:cNvSpPr>
          <p:nvPr/>
        </p:nvSpPr>
        <p:spPr>
          <a:xfrm>
            <a:off x="4749316" y="1494123"/>
            <a:ext cx="915844" cy="576396"/>
          </a:xfrm>
          <a:custGeom>
            <a:avLst/>
            <a:gdLst>
              <a:gd name="connsiteX0" fmla="*/ 1074026 w 2035661"/>
              <a:gd name="connsiteY0" fmla="*/ 0 h 1260170"/>
              <a:gd name="connsiteX1" fmla="*/ 1691310 w 2035661"/>
              <a:gd name="connsiteY1" fmla="*/ 503101 h 1260170"/>
              <a:gd name="connsiteX2" fmla="*/ 1692248 w 2035661"/>
              <a:gd name="connsiteY2" fmla="*/ 512409 h 1260170"/>
              <a:gd name="connsiteX3" fmla="*/ 1736346 w 2035661"/>
              <a:gd name="connsiteY3" fmla="*/ 516854 h 1260170"/>
              <a:gd name="connsiteX4" fmla="*/ 2035661 w 2035661"/>
              <a:gd name="connsiteY4" fmla="*/ 884101 h 1260170"/>
              <a:gd name="connsiteX5" fmla="*/ 1736346 w 2035661"/>
              <a:gd name="connsiteY5" fmla="*/ 1251348 h 1260170"/>
              <a:gd name="connsiteX6" fmla="*/ 1704110 w 2035661"/>
              <a:gd name="connsiteY6" fmla="*/ 1254598 h 1260170"/>
              <a:gd name="connsiteX7" fmla="*/ 1704110 w 2035661"/>
              <a:gd name="connsiteY7" fmla="*/ 1258963 h 1260170"/>
              <a:gd name="connsiteX8" fmla="*/ 1660808 w 2035661"/>
              <a:gd name="connsiteY8" fmla="*/ 1258963 h 1260170"/>
              <a:gd name="connsiteX9" fmla="*/ 1660798 w 2035661"/>
              <a:gd name="connsiteY9" fmla="*/ 1258964 h 1260170"/>
              <a:gd name="connsiteX10" fmla="*/ 1660788 w 2035661"/>
              <a:gd name="connsiteY10" fmla="*/ 1258963 h 1260170"/>
              <a:gd name="connsiteX11" fmla="*/ 1085999 w 2035661"/>
              <a:gd name="connsiteY11" fmla="*/ 1258963 h 1260170"/>
              <a:gd name="connsiteX12" fmla="*/ 1074026 w 2035661"/>
              <a:gd name="connsiteY12" fmla="*/ 1260170 h 1260170"/>
              <a:gd name="connsiteX13" fmla="*/ 1062053 w 2035661"/>
              <a:gd name="connsiteY13" fmla="*/ 1258963 h 1260170"/>
              <a:gd name="connsiteX14" fmla="*/ 448898 w 2035661"/>
              <a:gd name="connsiteY14" fmla="*/ 1258963 h 1260170"/>
              <a:gd name="connsiteX15" fmla="*/ 448888 w 2035661"/>
              <a:gd name="connsiteY15" fmla="*/ 1258964 h 1260170"/>
              <a:gd name="connsiteX16" fmla="*/ 448878 w 2035661"/>
              <a:gd name="connsiteY16" fmla="*/ 1258963 h 1260170"/>
              <a:gd name="connsiteX17" fmla="*/ 382386 w 2035661"/>
              <a:gd name="connsiteY17" fmla="*/ 1258963 h 1260170"/>
              <a:gd name="connsiteX18" fmla="*/ 382386 w 2035661"/>
              <a:gd name="connsiteY18" fmla="*/ 1252260 h 1260170"/>
              <a:gd name="connsiteX19" fmla="*/ 358421 w 2035661"/>
              <a:gd name="connsiteY19" fmla="*/ 1249844 h 1260170"/>
              <a:gd name="connsiteX20" fmla="*/ 0 w 2035661"/>
              <a:gd name="connsiteY20" fmla="*/ 810076 h 1260170"/>
              <a:gd name="connsiteX21" fmla="*/ 448888 w 2035661"/>
              <a:gd name="connsiteY21" fmla="*/ 361188 h 1260170"/>
              <a:gd name="connsiteX22" fmla="*/ 503310 w 2035661"/>
              <a:gd name="connsiteY22" fmla="*/ 366674 h 1260170"/>
              <a:gd name="connsiteX23" fmla="*/ 551550 w 2035661"/>
              <a:gd name="connsiteY23" fmla="*/ 277799 h 1260170"/>
              <a:gd name="connsiteX24" fmla="*/ 1074026 w 2035661"/>
              <a:gd name="connsiteY24" fmla="*/ 0 h 126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5661" h="1260170">
                <a:moveTo>
                  <a:pt x="1074026" y="0"/>
                </a:moveTo>
                <a:cubicBezTo>
                  <a:pt x="1378514" y="0"/>
                  <a:pt x="1632557" y="215982"/>
                  <a:pt x="1691310" y="503101"/>
                </a:cubicBezTo>
                <a:lnTo>
                  <a:pt x="1692248" y="512409"/>
                </a:lnTo>
                <a:lnTo>
                  <a:pt x="1736346" y="516854"/>
                </a:lnTo>
                <a:cubicBezTo>
                  <a:pt x="1907165" y="551809"/>
                  <a:pt x="2035661" y="702949"/>
                  <a:pt x="2035661" y="884101"/>
                </a:cubicBezTo>
                <a:cubicBezTo>
                  <a:pt x="2035661" y="1065253"/>
                  <a:pt x="1907165" y="1216394"/>
                  <a:pt x="1736346" y="1251348"/>
                </a:cubicBezTo>
                <a:lnTo>
                  <a:pt x="1704110" y="1254598"/>
                </a:lnTo>
                <a:lnTo>
                  <a:pt x="1704110" y="1258963"/>
                </a:lnTo>
                <a:lnTo>
                  <a:pt x="1660808" y="1258963"/>
                </a:lnTo>
                <a:lnTo>
                  <a:pt x="1660798" y="1258964"/>
                </a:lnTo>
                <a:lnTo>
                  <a:pt x="1660788" y="1258963"/>
                </a:lnTo>
                <a:lnTo>
                  <a:pt x="1085999" y="1258963"/>
                </a:lnTo>
                <a:lnTo>
                  <a:pt x="1074026" y="1260170"/>
                </a:lnTo>
                <a:lnTo>
                  <a:pt x="1062053" y="1258963"/>
                </a:lnTo>
                <a:lnTo>
                  <a:pt x="448898" y="1258963"/>
                </a:lnTo>
                <a:lnTo>
                  <a:pt x="448888" y="1258964"/>
                </a:lnTo>
                <a:lnTo>
                  <a:pt x="448878" y="1258963"/>
                </a:lnTo>
                <a:lnTo>
                  <a:pt x="382386" y="1258963"/>
                </a:lnTo>
                <a:lnTo>
                  <a:pt x="382386" y="1252260"/>
                </a:lnTo>
                <a:lnTo>
                  <a:pt x="358421" y="1249844"/>
                </a:lnTo>
                <a:cubicBezTo>
                  <a:pt x="153871" y="1207987"/>
                  <a:pt x="0" y="1027001"/>
                  <a:pt x="0" y="810076"/>
                </a:cubicBezTo>
                <a:cubicBezTo>
                  <a:pt x="0" y="562162"/>
                  <a:pt x="200974" y="361188"/>
                  <a:pt x="448888" y="361188"/>
                </a:cubicBezTo>
                <a:lnTo>
                  <a:pt x="503310" y="366674"/>
                </a:lnTo>
                <a:lnTo>
                  <a:pt x="551550" y="277799"/>
                </a:lnTo>
                <a:cubicBezTo>
                  <a:pt x="664781" y="110195"/>
                  <a:pt x="856535" y="0"/>
                  <a:pt x="1074026" y="0"/>
                </a:cubicBezTo>
                <a:close/>
              </a:path>
            </a:pathLst>
          </a:custGeom>
          <a:solidFill>
            <a:srgbClr val="3F96D2"/>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25784">
              <a:defRPr/>
            </a:pPr>
            <a:endParaRPr lang="ru-RU" sz="1368" kern="0" dirty="0">
              <a:solidFill>
                <a:prstClr val="white"/>
              </a:solidFill>
            </a:endParaRPr>
          </a:p>
        </p:txBody>
      </p:sp>
      <p:pic>
        <p:nvPicPr>
          <p:cNvPr id="8" name="Picture 6"/>
          <p:cNvPicPr>
            <a:picLocks noChangeAspect="1"/>
          </p:cNvPicPr>
          <p:nvPr/>
        </p:nvPicPr>
        <p:blipFill>
          <a:blip r:embed="rId5"/>
          <a:stretch>
            <a:fillRect/>
          </a:stretch>
        </p:blipFill>
        <p:spPr>
          <a:xfrm>
            <a:off x="5242207" y="1708418"/>
            <a:ext cx="274271" cy="274320"/>
          </a:xfrm>
          <a:prstGeom prst="rect">
            <a:avLst/>
          </a:prstGeom>
        </p:spPr>
      </p:pic>
      <p:pic>
        <p:nvPicPr>
          <p:cNvPr id="9" name="Picture 5"/>
          <p:cNvPicPr>
            <a:picLocks noChangeAspect="1"/>
          </p:cNvPicPr>
          <p:nvPr/>
        </p:nvPicPr>
        <p:blipFill>
          <a:blip r:embed="rId6"/>
          <a:stretch>
            <a:fillRect/>
          </a:stretch>
        </p:blipFill>
        <p:spPr>
          <a:xfrm>
            <a:off x="4886833" y="1708418"/>
            <a:ext cx="274271" cy="274320"/>
          </a:xfrm>
          <a:prstGeom prst="rect">
            <a:avLst/>
          </a:prstGeom>
        </p:spPr>
      </p:pic>
      <p:pic>
        <p:nvPicPr>
          <p:cNvPr id="11" name="Picture 10">
            <a:extLst>
              <a:ext uri="{FF2B5EF4-FFF2-40B4-BE49-F238E27FC236}">
                <a16:creationId xmlns:a16="http://schemas.microsoft.com/office/drawing/2014/main" id="{BF3D753F-B54C-4704-B4F9-1E0D29671AE8}"/>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062807" y="1468471"/>
            <a:ext cx="617220" cy="617220"/>
          </a:xfrm>
          <a:prstGeom prst="rect">
            <a:avLst/>
          </a:prstGeom>
        </p:spPr>
      </p:pic>
      <p:pic>
        <p:nvPicPr>
          <p:cNvPr id="12" name="Picture 6">
            <a:extLst>
              <a:ext uri="{FF2B5EF4-FFF2-40B4-BE49-F238E27FC236}">
                <a16:creationId xmlns:a16="http://schemas.microsoft.com/office/drawing/2014/main" id="{2003D629-78A2-4C22-8680-B7F967CB9075}"/>
              </a:ext>
            </a:extLst>
          </p:cNvPr>
          <p:cNvPicPr>
            <a:picLocks noChangeAspect="1"/>
          </p:cNvPicPr>
          <p:nvPr/>
        </p:nvPicPr>
        <p:blipFill>
          <a:blip r:embed="rId5"/>
          <a:stretch>
            <a:fillRect/>
          </a:stretch>
        </p:blipFill>
        <p:spPr>
          <a:xfrm>
            <a:off x="3710069" y="1701387"/>
            <a:ext cx="274271" cy="274320"/>
          </a:xfrm>
          <a:prstGeom prst="rect">
            <a:avLst/>
          </a:prstGeom>
        </p:spPr>
      </p:pic>
      <p:pic>
        <p:nvPicPr>
          <p:cNvPr id="13" name="Picture 5">
            <a:extLst>
              <a:ext uri="{FF2B5EF4-FFF2-40B4-BE49-F238E27FC236}">
                <a16:creationId xmlns:a16="http://schemas.microsoft.com/office/drawing/2014/main" id="{023030DE-5BE0-4A70-81D4-ACC08B836F9B}"/>
              </a:ext>
            </a:extLst>
          </p:cNvPr>
          <p:cNvPicPr>
            <a:picLocks noChangeAspect="1"/>
          </p:cNvPicPr>
          <p:nvPr/>
        </p:nvPicPr>
        <p:blipFill>
          <a:blip r:embed="rId6"/>
          <a:stretch>
            <a:fillRect/>
          </a:stretch>
        </p:blipFill>
        <p:spPr>
          <a:xfrm>
            <a:off x="3354695" y="1701387"/>
            <a:ext cx="274271" cy="274320"/>
          </a:xfrm>
          <a:prstGeom prst="rect">
            <a:avLst/>
          </a:prstGeom>
        </p:spPr>
      </p:pic>
      <p:pic>
        <p:nvPicPr>
          <p:cNvPr id="14" name="Picture 10">
            <a:extLst>
              <a:ext uri="{FF2B5EF4-FFF2-40B4-BE49-F238E27FC236}">
                <a16:creationId xmlns:a16="http://schemas.microsoft.com/office/drawing/2014/main" id="{24832B3F-A50C-4A60-9D7B-402D24262769}"/>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044788" y="1468471"/>
            <a:ext cx="617220" cy="617220"/>
          </a:xfrm>
          <a:prstGeom prst="rect">
            <a:avLst/>
          </a:prstGeom>
        </p:spPr>
      </p:pic>
    </p:spTree>
    <p:extLst>
      <p:ext uri="{BB962C8B-B14F-4D97-AF65-F5344CB8AC3E}">
        <p14:creationId xmlns:p14="http://schemas.microsoft.com/office/powerpoint/2010/main" val="16004127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2DE2-7BCB-4377-8608-479619A08E56}"/>
              </a:ext>
            </a:extLst>
          </p:cNvPr>
          <p:cNvSpPr>
            <a:spLocks noGrp="1"/>
          </p:cNvSpPr>
          <p:nvPr>
            <p:ph type="title"/>
          </p:nvPr>
        </p:nvSpPr>
        <p:spPr/>
        <p:txBody>
          <a:bodyPr/>
          <a:lstStyle/>
          <a:p>
            <a:r>
              <a:rPr lang="en-US" dirty="0"/>
              <a:t>Behind the scenes</a:t>
            </a:r>
            <a:endParaRPr lang="en-AU" dirty="0"/>
          </a:p>
        </p:txBody>
      </p:sp>
      <p:grpSp>
        <p:nvGrpSpPr>
          <p:cNvPr id="5" name="Group 4">
            <a:extLst>
              <a:ext uri="{FF2B5EF4-FFF2-40B4-BE49-F238E27FC236}">
                <a16:creationId xmlns:a16="http://schemas.microsoft.com/office/drawing/2014/main" id="{739EE49D-FD0D-4EB9-A504-78C5DB582223}"/>
              </a:ext>
            </a:extLst>
          </p:cNvPr>
          <p:cNvGrpSpPr/>
          <p:nvPr/>
        </p:nvGrpSpPr>
        <p:grpSpPr>
          <a:xfrm>
            <a:off x="620131" y="1939870"/>
            <a:ext cx="639919" cy="606221"/>
            <a:chOff x="388309" y="2036219"/>
            <a:chExt cx="639919" cy="606221"/>
          </a:xfrm>
        </p:grpSpPr>
        <p:sp>
          <p:nvSpPr>
            <p:cNvPr id="3" name="TextBox 2">
              <a:extLst>
                <a:ext uri="{FF2B5EF4-FFF2-40B4-BE49-F238E27FC236}">
                  <a16:creationId xmlns:a16="http://schemas.microsoft.com/office/drawing/2014/main" id="{599D26E0-EE0E-4A2D-B8B7-209BB3BEE61B}"/>
                </a:ext>
              </a:extLst>
            </p:cNvPr>
            <p:cNvSpPr txBox="1"/>
            <p:nvPr/>
          </p:nvSpPr>
          <p:spPr>
            <a:xfrm>
              <a:off x="388309" y="2396219"/>
              <a:ext cx="639919" cy="246221"/>
            </a:xfrm>
            <a:prstGeom prst="rect">
              <a:avLst/>
            </a:prstGeom>
          </p:spPr>
          <p:txBody>
            <a:bodyPr wrap="none" rtlCol="0" anchor="ctr">
              <a:spAutoFit/>
            </a:bodyPr>
            <a:lstStyle/>
            <a:p>
              <a:pPr algn="ctr"/>
              <a:r>
                <a:rPr lang="en-US" sz="1000" dirty="0">
                  <a:solidFill>
                    <a:schemeClr val="bg1"/>
                  </a:solidFill>
                </a:rPr>
                <a:t>Tenants</a:t>
              </a:r>
            </a:p>
          </p:txBody>
        </p:sp>
        <p:pic>
          <p:nvPicPr>
            <p:cNvPr id="4" name="Graphic 3">
              <a:extLst>
                <a:ext uri="{FF2B5EF4-FFF2-40B4-BE49-F238E27FC236}">
                  <a16:creationId xmlns:a16="http://schemas.microsoft.com/office/drawing/2014/main" id="{BA66D88D-A3D8-42A4-839C-10A3B4E8AE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8268" y="2036219"/>
              <a:ext cx="360000" cy="360000"/>
            </a:xfrm>
            <a:prstGeom prst="rect">
              <a:avLst/>
            </a:prstGeom>
          </p:spPr>
        </p:pic>
      </p:grpSp>
      <p:grpSp>
        <p:nvGrpSpPr>
          <p:cNvPr id="8" name="Group 7">
            <a:extLst>
              <a:ext uri="{FF2B5EF4-FFF2-40B4-BE49-F238E27FC236}">
                <a16:creationId xmlns:a16="http://schemas.microsoft.com/office/drawing/2014/main" id="{E90F1369-4D1A-433A-8375-646408124851}"/>
              </a:ext>
            </a:extLst>
          </p:cNvPr>
          <p:cNvGrpSpPr/>
          <p:nvPr/>
        </p:nvGrpSpPr>
        <p:grpSpPr>
          <a:xfrm>
            <a:off x="7672512" y="1907502"/>
            <a:ext cx="813043" cy="670956"/>
            <a:chOff x="1825503" y="2144377"/>
            <a:chExt cx="813043" cy="670956"/>
          </a:xfrm>
        </p:grpSpPr>
        <p:sp>
          <p:nvSpPr>
            <p:cNvPr id="6" name="TextBox 5">
              <a:extLst>
                <a:ext uri="{FF2B5EF4-FFF2-40B4-BE49-F238E27FC236}">
                  <a16:creationId xmlns:a16="http://schemas.microsoft.com/office/drawing/2014/main" id="{5CC7FCE9-3225-4B63-B999-B602D2538FE2}"/>
                </a:ext>
              </a:extLst>
            </p:cNvPr>
            <p:cNvSpPr txBox="1"/>
            <p:nvPr/>
          </p:nvSpPr>
          <p:spPr>
            <a:xfrm>
              <a:off x="1825503" y="2569112"/>
              <a:ext cx="813043" cy="246221"/>
            </a:xfrm>
            <a:prstGeom prst="rect">
              <a:avLst/>
            </a:prstGeom>
          </p:spPr>
          <p:txBody>
            <a:bodyPr wrap="none" rtlCol="0" anchor="ctr">
              <a:spAutoFit/>
            </a:bodyPr>
            <a:lstStyle/>
            <a:p>
              <a:pPr algn="ctr"/>
              <a:r>
                <a:rPr lang="en-US" sz="1000" dirty="0">
                  <a:solidFill>
                    <a:schemeClr val="bg1"/>
                  </a:solidFill>
                </a:rPr>
                <a:t>Aggregator</a:t>
              </a:r>
            </a:p>
          </p:txBody>
        </p:sp>
        <p:pic>
          <p:nvPicPr>
            <p:cNvPr id="7" name="Graphic 6">
              <a:extLst>
                <a:ext uri="{FF2B5EF4-FFF2-40B4-BE49-F238E27FC236}">
                  <a16:creationId xmlns:a16="http://schemas.microsoft.com/office/drawing/2014/main" id="{860BE1A3-F1DF-42DC-96FE-A6373A25A3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87480" y="2144377"/>
              <a:ext cx="489089" cy="424735"/>
            </a:xfrm>
            <a:prstGeom prst="rect">
              <a:avLst/>
            </a:prstGeom>
          </p:spPr>
        </p:pic>
      </p:grpSp>
      <p:grpSp>
        <p:nvGrpSpPr>
          <p:cNvPr id="11" name="Group 10">
            <a:extLst>
              <a:ext uri="{FF2B5EF4-FFF2-40B4-BE49-F238E27FC236}">
                <a16:creationId xmlns:a16="http://schemas.microsoft.com/office/drawing/2014/main" id="{0E23E55F-8EBA-408D-87FA-744697211A35}"/>
              </a:ext>
            </a:extLst>
          </p:cNvPr>
          <p:cNvGrpSpPr/>
          <p:nvPr/>
        </p:nvGrpSpPr>
        <p:grpSpPr>
          <a:xfrm>
            <a:off x="4025216" y="1868890"/>
            <a:ext cx="1093569" cy="748181"/>
            <a:chOff x="4710681" y="1785239"/>
            <a:chExt cx="1093569" cy="748181"/>
          </a:xfrm>
        </p:grpSpPr>
        <p:sp>
          <p:nvSpPr>
            <p:cNvPr id="9" name="TextBox 8">
              <a:extLst>
                <a:ext uri="{FF2B5EF4-FFF2-40B4-BE49-F238E27FC236}">
                  <a16:creationId xmlns:a16="http://schemas.microsoft.com/office/drawing/2014/main" id="{B9D4910B-B9FE-41B0-ADB7-6216D76A3CA0}"/>
                </a:ext>
              </a:extLst>
            </p:cNvPr>
            <p:cNvSpPr txBox="1"/>
            <p:nvPr/>
          </p:nvSpPr>
          <p:spPr>
            <a:xfrm>
              <a:off x="4710681" y="2287199"/>
              <a:ext cx="1093569" cy="246221"/>
            </a:xfrm>
            <a:prstGeom prst="rect">
              <a:avLst/>
            </a:prstGeom>
          </p:spPr>
          <p:txBody>
            <a:bodyPr wrap="none" rtlCol="0" anchor="ctr">
              <a:spAutoFit/>
            </a:bodyPr>
            <a:lstStyle/>
            <a:p>
              <a:pPr algn="ctr"/>
              <a:r>
                <a:rPr lang="en-US" sz="1000" dirty="0">
                  <a:solidFill>
                    <a:schemeClr val="bg1"/>
                  </a:solidFill>
                </a:rPr>
                <a:t>Service Provider</a:t>
              </a:r>
            </a:p>
          </p:txBody>
        </p:sp>
        <p:pic>
          <p:nvPicPr>
            <p:cNvPr id="10" name="Graphic 9">
              <a:extLst>
                <a:ext uri="{FF2B5EF4-FFF2-40B4-BE49-F238E27FC236}">
                  <a16:creationId xmlns:a16="http://schemas.microsoft.com/office/drawing/2014/main" id="{972A6322-0467-4053-A1EE-FFEC45A223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58774" y="1785239"/>
              <a:ext cx="797987" cy="501960"/>
            </a:xfrm>
            <a:prstGeom prst="rect">
              <a:avLst/>
            </a:prstGeom>
          </p:spPr>
        </p:pic>
      </p:grpSp>
      <p:cxnSp>
        <p:nvCxnSpPr>
          <p:cNvPr id="13" name="Straight Connector 12">
            <a:extLst>
              <a:ext uri="{FF2B5EF4-FFF2-40B4-BE49-F238E27FC236}">
                <a16:creationId xmlns:a16="http://schemas.microsoft.com/office/drawing/2014/main" id="{4BB8CBF5-F61C-4F6C-8BD6-7CD8C80B6403}"/>
              </a:ext>
            </a:extLst>
          </p:cNvPr>
          <p:cNvCxnSpPr>
            <a:cxnSpLocks/>
          </p:cNvCxnSpPr>
          <p:nvPr/>
        </p:nvCxnSpPr>
        <p:spPr>
          <a:xfrm>
            <a:off x="1120090" y="2242980"/>
            <a:ext cx="3053219" cy="0"/>
          </a:xfrm>
          <a:prstGeom prst="line">
            <a:avLst/>
          </a:prstGeom>
          <a:ln w="19050">
            <a:solidFill>
              <a:srgbClr val="D9D9D9"/>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AFB18E1-4F19-4963-9BA5-455E249BA449}"/>
              </a:ext>
            </a:extLst>
          </p:cNvPr>
          <p:cNvCxnSpPr>
            <a:cxnSpLocks/>
          </p:cNvCxnSpPr>
          <p:nvPr/>
        </p:nvCxnSpPr>
        <p:spPr>
          <a:xfrm>
            <a:off x="4971296" y="2242980"/>
            <a:ext cx="2863193" cy="0"/>
          </a:xfrm>
          <a:prstGeom prst="line">
            <a:avLst/>
          </a:prstGeom>
          <a:ln w="19050">
            <a:solidFill>
              <a:srgbClr val="D9D9D9"/>
            </a:solidFill>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7CCFBC-B846-4D21-9CE1-73A9DB233D6E}"/>
              </a:ext>
            </a:extLst>
          </p:cNvPr>
          <p:cNvSpPr txBox="1"/>
          <p:nvPr/>
        </p:nvSpPr>
        <p:spPr>
          <a:xfrm>
            <a:off x="1751524" y="1714369"/>
            <a:ext cx="2060179" cy="400110"/>
          </a:xfrm>
          <a:prstGeom prst="rect">
            <a:avLst/>
          </a:prstGeom>
        </p:spPr>
        <p:txBody>
          <a:bodyPr wrap="none" rtlCol="0" anchor="ctr">
            <a:spAutoFit/>
          </a:bodyPr>
          <a:lstStyle/>
          <a:p>
            <a:pPr algn="ctr"/>
            <a:r>
              <a:rPr lang="ko-KR" altLang="en-US" sz="1000" dirty="0" err="1">
                <a:solidFill>
                  <a:schemeClr val="bg1"/>
                </a:solidFill>
              </a:rPr>
              <a:t>테넌트들은</a:t>
            </a:r>
            <a:r>
              <a:rPr lang="ko-KR" altLang="en-US" sz="1000" dirty="0">
                <a:solidFill>
                  <a:schemeClr val="bg1"/>
                </a:solidFill>
              </a:rPr>
              <a:t> 서비스 공급자로부터</a:t>
            </a:r>
            <a:endParaRPr lang="en-US" altLang="ko-KR" sz="1000" dirty="0">
              <a:solidFill>
                <a:schemeClr val="bg1"/>
              </a:solidFill>
            </a:endParaRPr>
          </a:p>
          <a:p>
            <a:pPr algn="ctr"/>
            <a:r>
              <a:rPr lang="ko-KR" altLang="en-US" sz="1000" dirty="0">
                <a:solidFill>
                  <a:schemeClr val="bg1"/>
                </a:solidFill>
              </a:rPr>
              <a:t>서비스를 구독</a:t>
            </a:r>
            <a:endParaRPr lang="en-US" sz="1000" dirty="0">
              <a:solidFill>
                <a:schemeClr val="bg1"/>
              </a:solidFill>
            </a:endParaRPr>
          </a:p>
        </p:txBody>
      </p:sp>
      <p:sp>
        <p:nvSpPr>
          <p:cNvPr id="19" name="TextBox 18">
            <a:extLst>
              <a:ext uri="{FF2B5EF4-FFF2-40B4-BE49-F238E27FC236}">
                <a16:creationId xmlns:a16="http://schemas.microsoft.com/office/drawing/2014/main" id="{E9352FD6-B59E-4195-9494-193A195EE3E4}"/>
              </a:ext>
            </a:extLst>
          </p:cNvPr>
          <p:cNvSpPr txBox="1"/>
          <p:nvPr/>
        </p:nvSpPr>
        <p:spPr>
          <a:xfrm>
            <a:off x="5565163" y="1714369"/>
            <a:ext cx="1675459" cy="400110"/>
          </a:xfrm>
          <a:prstGeom prst="rect">
            <a:avLst/>
          </a:prstGeom>
        </p:spPr>
        <p:txBody>
          <a:bodyPr wrap="none" rtlCol="0" anchor="ctr">
            <a:spAutoFit/>
          </a:bodyPr>
          <a:lstStyle/>
          <a:p>
            <a:pPr algn="ctr"/>
            <a:r>
              <a:rPr lang="ko-KR" altLang="en-US" sz="1000" dirty="0">
                <a:solidFill>
                  <a:schemeClr val="bg1"/>
                </a:solidFill>
              </a:rPr>
              <a:t>서비스 공급자는 사용량을</a:t>
            </a:r>
            <a:endParaRPr lang="en-US" altLang="ko-KR" sz="1000" dirty="0">
              <a:solidFill>
                <a:schemeClr val="bg1"/>
              </a:solidFill>
            </a:endParaRPr>
          </a:p>
          <a:p>
            <a:pPr algn="ctr"/>
            <a:r>
              <a:rPr lang="ko-KR" altLang="en-US" sz="1000" dirty="0">
                <a:solidFill>
                  <a:schemeClr val="bg1"/>
                </a:solidFill>
              </a:rPr>
              <a:t>제조사에 리포팅</a:t>
            </a:r>
            <a:endParaRPr lang="en-US" sz="1000" dirty="0">
              <a:solidFill>
                <a:schemeClr val="bg1"/>
              </a:solidFill>
            </a:endParaRPr>
          </a:p>
        </p:txBody>
      </p:sp>
      <p:pic>
        <p:nvPicPr>
          <p:cNvPr id="22" name="Picture 21">
            <a:extLst>
              <a:ext uri="{FF2B5EF4-FFF2-40B4-BE49-F238E27FC236}">
                <a16:creationId xmlns:a16="http://schemas.microsoft.com/office/drawing/2014/main" id="{F6B9973B-2646-42E5-B219-D223998CD5CF}"/>
              </a:ext>
            </a:extLst>
          </p:cNvPr>
          <p:cNvPicPr>
            <a:picLocks noChangeAspect="1"/>
          </p:cNvPicPr>
          <p:nvPr/>
        </p:nvPicPr>
        <p:blipFill>
          <a:blip r:embed="rId8"/>
          <a:stretch>
            <a:fillRect/>
          </a:stretch>
        </p:blipFill>
        <p:spPr>
          <a:xfrm>
            <a:off x="7270432" y="3715081"/>
            <a:ext cx="1514792" cy="269374"/>
          </a:xfrm>
          <a:prstGeom prst="rect">
            <a:avLst/>
          </a:prstGeom>
        </p:spPr>
      </p:pic>
      <p:cxnSp>
        <p:nvCxnSpPr>
          <p:cNvPr id="25" name="Straight Connector 24">
            <a:extLst>
              <a:ext uri="{FF2B5EF4-FFF2-40B4-BE49-F238E27FC236}">
                <a16:creationId xmlns:a16="http://schemas.microsoft.com/office/drawing/2014/main" id="{7E180473-472D-4AB5-A4CB-882A7E51B9BF}"/>
              </a:ext>
            </a:extLst>
          </p:cNvPr>
          <p:cNvCxnSpPr>
            <a:cxnSpLocks/>
            <a:endCxn id="6" idx="2"/>
          </p:cNvCxnSpPr>
          <p:nvPr/>
        </p:nvCxnSpPr>
        <p:spPr>
          <a:xfrm flipV="1">
            <a:off x="8079034" y="2578458"/>
            <a:ext cx="0" cy="1136623"/>
          </a:xfrm>
          <a:prstGeom prst="line">
            <a:avLst/>
          </a:prstGeom>
          <a:ln w="19050">
            <a:solidFill>
              <a:srgbClr val="D9D9D9"/>
            </a:solidFill>
            <a:tailEnd type="none" w="med" len="sm"/>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60E6AC6-9E79-4574-8846-85CD2C82AB9E}"/>
              </a:ext>
            </a:extLst>
          </p:cNvPr>
          <p:cNvSpPr txBox="1"/>
          <p:nvPr/>
        </p:nvSpPr>
        <p:spPr>
          <a:xfrm>
            <a:off x="1082432" y="1833456"/>
            <a:ext cx="577402" cy="830997"/>
          </a:xfrm>
          <a:prstGeom prst="rect">
            <a:avLst/>
          </a:prstGeom>
        </p:spPr>
        <p:txBody>
          <a:bodyPr wrap="none" rtlCol="0" anchor="ctr">
            <a:spAutoFit/>
          </a:bodyPr>
          <a:lstStyle/>
          <a:p>
            <a:pPr algn="ctr"/>
            <a:r>
              <a:rPr lang="en-US" sz="4800" b="1" dirty="0">
                <a:solidFill>
                  <a:srgbClr val="00B336"/>
                </a:solidFill>
              </a:rPr>
              <a:t>$</a:t>
            </a:r>
            <a:endParaRPr lang="en-AU" sz="4800" b="1" dirty="0">
              <a:solidFill>
                <a:srgbClr val="00B336"/>
              </a:solidFill>
            </a:endParaRPr>
          </a:p>
        </p:txBody>
      </p:sp>
      <p:sp>
        <p:nvSpPr>
          <p:cNvPr id="30" name="TextBox 29">
            <a:extLst>
              <a:ext uri="{FF2B5EF4-FFF2-40B4-BE49-F238E27FC236}">
                <a16:creationId xmlns:a16="http://schemas.microsoft.com/office/drawing/2014/main" id="{2C75D043-34B7-40C5-BC9E-65C7684F73A7}"/>
              </a:ext>
            </a:extLst>
          </p:cNvPr>
          <p:cNvSpPr txBox="1"/>
          <p:nvPr/>
        </p:nvSpPr>
        <p:spPr>
          <a:xfrm>
            <a:off x="4321796" y="1908931"/>
            <a:ext cx="478016" cy="646331"/>
          </a:xfrm>
          <a:prstGeom prst="rect">
            <a:avLst/>
          </a:prstGeom>
        </p:spPr>
        <p:txBody>
          <a:bodyPr wrap="none" rtlCol="0" anchor="ctr">
            <a:spAutoFit/>
          </a:bodyPr>
          <a:lstStyle/>
          <a:p>
            <a:pPr algn="ctr"/>
            <a:r>
              <a:rPr lang="en-US" sz="3600" b="1" dirty="0">
                <a:solidFill>
                  <a:srgbClr val="00B336"/>
                </a:solidFill>
              </a:rPr>
              <a:t>$</a:t>
            </a:r>
            <a:endParaRPr lang="en-AU" sz="3600" b="1" dirty="0">
              <a:solidFill>
                <a:srgbClr val="00B336"/>
              </a:solidFill>
            </a:endParaRPr>
          </a:p>
        </p:txBody>
      </p:sp>
      <p:sp>
        <p:nvSpPr>
          <p:cNvPr id="31" name="TextBox 30">
            <a:extLst>
              <a:ext uri="{FF2B5EF4-FFF2-40B4-BE49-F238E27FC236}">
                <a16:creationId xmlns:a16="http://schemas.microsoft.com/office/drawing/2014/main" id="{75FE2E71-AA15-41E5-B6B7-2E6EE8039252}"/>
              </a:ext>
            </a:extLst>
          </p:cNvPr>
          <p:cNvSpPr txBox="1"/>
          <p:nvPr/>
        </p:nvSpPr>
        <p:spPr>
          <a:xfrm>
            <a:off x="7876952" y="1943704"/>
            <a:ext cx="413895" cy="523220"/>
          </a:xfrm>
          <a:prstGeom prst="rect">
            <a:avLst/>
          </a:prstGeom>
        </p:spPr>
        <p:txBody>
          <a:bodyPr wrap="none" rtlCol="0" anchor="ctr">
            <a:spAutoFit/>
          </a:bodyPr>
          <a:lstStyle/>
          <a:p>
            <a:pPr algn="ctr"/>
            <a:r>
              <a:rPr lang="en-US" sz="2800" b="1" dirty="0">
                <a:solidFill>
                  <a:srgbClr val="00B336"/>
                </a:solidFill>
              </a:rPr>
              <a:t>$</a:t>
            </a:r>
            <a:endParaRPr lang="en-AU" sz="2800" b="1" dirty="0">
              <a:solidFill>
                <a:srgbClr val="00B336"/>
              </a:solidFill>
            </a:endParaRPr>
          </a:p>
        </p:txBody>
      </p:sp>
    </p:spTree>
    <p:extLst>
      <p:ext uri="{BB962C8B-B14F-4D97-AF65-F5344CB8AC3E}">
        <p14:creationId xmlns:p14="http://schemas.microsoft.com/office/powerpoint/2010/main" val="2817324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42" presetClass="path" presetSubtype="0" accel="50000" decel="50000" fill="hold" grpId="1" nodeType="withEffect">
                                  <p:stCondLst>
                                    <p:cond delay="0"/>
                                  </p:stCondLst>
                                  <p:childTnLst>
                                    <p:animMotion origin="layout" path="M 2.77556E-17 2.96296E-6 L 0.35 -0.00093 " pathEditMode="relative" rAng="0" ptsTypes="AA">
                                      <p:cBhvr>
                                        <p:cTn id="16" dur="2000" fill="hold"/>
                                        <p:tgtEl>
                                          <p:spTgt spid="29"/>
                                        </p:tgtEl>
                                        <p:attrNameLst>
                                          <p:attrName>ppt_x</p:attrName>
                                          <p:attrName>ppt_y</p:attrName>
                                        </p:attrNameLst>
                                      </p:cBhvr>
                                      <p:rCtr x="17500" y="-62"/>
                                    </p:animMotion>
                                  </p:childTnLst>
                                </p:cTn>
                              </p:par>
                            </p:childTnLst>
                          </p:cTn>
                        </p:par>
                        <p:par>
                          <p:cTn id="17" fill="hold">
                            <p:stCondLst>
                              <p:cond delay="2500"/>
                            </p:stCondLst>
                            <p:childTnLst>
                              <p:par>
                                <p:cTn id="18" presetID="10" presetClass="exit" presetSubtype="0" fill="hold" grpId="2" nodeType="afterEffect">
                                  <p:stCondLst>
                                    <p:cond delay="0"/>
                                  </p:stCondLst>
                                  <p:childTnLst>
                                    <p:animEffect transition="out" filter="fade">
                                      <p:cBhvr>
                                        <p:cTn id="19" dur="500"/>
                                        <p:tgtEl>
                                          <p:spTgt spid="29"/>
                                        </p:tgtEl>
                                      </p:cBhvr>
                                    </p:animEffect>
                                    <p:set>
                                      <p:cBhvr>
                                        <p:cTn id="20" dur="1" fill="hold">
                                          <p:stCondLst>
                                            <p:cond delay="499"/>
                                          </p:stCondLst>
                                        </p:cTn>
                                        <p:tgtEl>
                                          <p:spTgt spid="2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63" presetClass="path" presetSubtype="0" accel="50000" decel="50000" fill="hold" grpId="1" nodeType="withEffect">
                                  <p:stCondLst>
                                    <p:cond delay="0"/>
                                  </p:stCondLst>
                                  <p:childTnLst>
                                    <p:animMotion origin="layout" path="M -4.72222E-6 -6.17284E-7 L 0.38282 -0.00123 " pathEditMode="relative" rAng="0" ptsTypes="AA">
                                      <p:cBhvr>
                                        <p:cTn id="34" dur="2000" fill="hold"/>
                                        <p:tgtEl>
                                          <p:spTgt spid="30"/>
                                        </p:tgtEl>
                                        <p:attrNameLst>
                                          <p:attrName>ppt_x</p:attrName>
                                          <p:attrName>ppt_y</p:attrName>
                                        </p:attrNameLst>
                                      </p:cBhvr>
                                      <p:rCtr x="19132" y="-62"/>
                                    </p:animMotion>
                                  </p:childTnLst>
                                </p:cTn>
                              </p:par>
                            </p:childTnLst>
                          </p:cTn>
                        </p:par>
                        <p:par>
                          <p:cTn id="35" fill="hold">
                            <p:stCondLst>
                              <p:cond delay="2500"/>
                            </p:stCondLst>
                            <p:childTnLst>
                              <p:par>
                                <p:cTn id="36" presetID="10" presetClass="exit" presetSubtype="0" fill="hold" grpId="2" nodeType="after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up)">
                                      <p:cBhvr>
                                        <p:cTn id="43" dur="500"/>
                                        <p:tgtEl>
                                          <p:spTgt spid="2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42" presetClass="path" presetSubtype="0" accel="50000" decel="50000" fill="hold" grpId="1" nodeType="withEffect">
                                  <p:stCondLst>
                                    <p:cond delay="0"/>
                                  </p:stCondLst>
                                  <p:childTnLst>
                                    <p:animMotion origin="layout" path="M 2.22222E-6 -3.7037E-6 L 2.22222E-6 0.31976 " pathEditMode="relative" rAng="0" ptsTypes="AA">
                                      <p:cBhvr>
                                        <p:cTn id="49" dur="2000" fill="hold"/>
                                        <p:tgtEl>
                                          <p:spTgt spid="31"/>
                                        </p:tgtEl>
                                        <p:attrNameLst>
                                          <p:attrName>ppt_x</p:attrName>
                                          <p:attrName>ppt_y</p:attrName>
                                        </p:attrNameLst>
                                      </p:cBhvr>
                                      <p:rCtr x="0" y="15988"/>
                                    </p:animMotion>
                                  </p:childTnLst>
                                </p:cTn>
                              </p:par>
                            </p:childTnLst>
                          </p:cTn>
                        </p:par>
                        <p:par>
                          <p:cTn id="50" fill="hold">
                            <p:stCondLst>
                              <p:cond delay="2500"/>
                            </p:stCondLst>
                            <p:childTnLst>
                              <p:par>
                                <p:cTn id="51" presetID="10" presetClass="exit" presetSubtype="0" fill="hold" grpId="2" nodeType="afterEffect">
                                  <p:stCondLst>
                                    <p:cond delay="0"/>
                                  </p:stCondLst>
                                  <p:childTnLst>
                                    <p:animEffect transition="out" filter="fade">
                                      <p:cBhvr>
                                        <p:cTn id="52" dur="500"/>
                                        <p:tgtEl>
                                          <p:spTgt spid="31"/>
                                        </p:tgtEl>
                                      </p:cBhvr>
                                    </p:animEffect>
                                    <p:set>
                                      <p:cBhvr>
                                        <p:cTn id="53"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9" grpId="0"/>
      <p:bldP spid="29" grpId="1"/>
      <p:bldP spid="29" grpId="2"/>
      <p:bldP spid="30" grpId="0"/>
      <p:bldP spid="30" grpId="1"/>
      <p:bldP spid="30" grpId="2"/>
      <p:bldP spid="31" grpId="0"/>
      <p:bldP spid="31" grpId="1"/>
      <p:bldP spid="31" grpId="2"/>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p:txBody>
          <a:bodyPr/>
          <a:lstStyle/>
          <a:p>
            <a:r>
              <a:rPr lang="ko-KR" altLang="en-US" dirty="0"/>
              <a:t>빠르고 안전한 클라우드 백업</a:t>
            </a:r>
            <a:endParaRPr lang="en-US" sz="3600" dirty="0"/>
          </a:p>
        </p:txBody>
      </p:sp>
      <p:sp>
        <p:nvSpPr>
          <p:cNvPr id="8" name="Content Placeholder 3"/>
          <p:cNvSpPr>
            <a:spLocks noGrp="1"/>
          </p:cNvSpPr>
          <p:nvPr>
            <p:ph type="body" sz="quarter" idx="11"/>
          </p:nvPr>
        </p:nvSpPr>
        <p:spPr>
          <a:xfrm>
            <a:off x="389335" y="1021556"/>
            <a:ext cx="8364140" cy="3647152"/>
          </a:xfrm>
        </p:spPr>
        <p:txBody>
          <a:bodyPr/>
          <a:lstStyle/>
          <a:p>
            <a:pPr>
              <a:spcBef>
                <a:spcPts val="600"/>
              </a:spcBef>
            </a:pPr>
            <a:r>
              <a:rPr lang="ko-KR" altLang="en-US" sz="1400" dirty="0">
                <a:solidFill>
                  <a:srgbClr val="93EB20"/>
                </a:solidFill>
              </a:rPr>
              <a:t>백업 데이터 저장을 위한 별도의 투자가 필요 없음</a:t>
            </a:r>
            <a:endParaRPr lang="en-US" sz="1400" dirty="0">
              <a:solidFill>
                <a:srgbClr val="93EB20"/>
              </a:solidFill>
            </a:endParaRPr>
          </a:p>
          <a:p>
            <a:pPr>
              <a:spcBef>
                <a:spcPts val="600"/>
              </a:spcBef>
            </a:pPr>
            <a:r>
              <a:rPr lang="en-US" sz="1400" i="1" dirty="0"/>
              <a:t>	</a:t>
            </a:r>
            <a:r>
              <a:rPr lang="ko-KR" altLang="en-US" sz="1400" i="1" dirty="0"/>
              <a:t>서비스 제공자로부터 전용 클라우드 저장소를 </a:t>
            </a:r>
            <a:r>
              <a:rPr lang="en-US" sz="1400" i="1" dirty="0"/>
              <a:t>Rent</a:t>
            </a:r>
          </a:p>
          <a:p>
            <a:pPr>
              <a:spcBef>
                <a:spcPts val="600"/>
              </a:spcBef>
            </a:pPr>
            <a:endParaRPr lang="en-US" sz="1400" i="1" dirty="0">
              <a:solidFill>
                <a:srgbClr val="00B336"/>
              </a:solidFill>
            </a:endParaRPr>
          </a:p>
          <a:p>
            <a:pPr>
              <a:spcBef>
                <a:spcPts val="600"/>
              </a:spcBef>
            </a:pPr>
            <a:r>
              <a:rPr lang="ko-KR" altLang="en-US" sz="1400" dirty="0">
                <a:solidFill>
                  <a:srgbClr val="93EB20"/>
                </a:solidFill>
              </a:rPr>
              <a:t>안전한 </a:t>
            </a:r>
            <a:r>
              <a:rPr lang="en-US" altLang="ko-KR" sz="1400" dirty="0">
                <a:solidFill>
                  <a:srgbClr val="93EB20"/>
                </a:solidFill>
              </a:rPr>
              <a:t>SSL </a:t>
            </a:r>
            <a:r>
              <a:rPr lang="ko-KR" altLang="en-US" sz="1400" dirty="0">
                <a:solidFill>
                  <a:srgbClr val="93EB20"/>
                </a:solidFill>
              </a:rPr>
              <a:t>연결을 통해 데이터를 암호화 및 전송</a:t>
            </a:r>
            <a:endParaRPr lang="en-US" sz="1400" dirty="0">
              <a:solidFill>
                <a:srgbClr val="93EB20"/>
              </a:solidFill>
            </a:endParaRPr>
          </a:p>
          <a:p>
            <a:pPr>
              <a:spcBef>
                <a:spcPts val="600"/>
              </a:spcBef>
            </a:pPr>
            <a:r>
              <a:rPr lang="en-US" sz="1400" dirty="0"/>
              <a:t>	</a:t>
            </a:r>
            <a:r>
              <a:rPr lang="en-US" sz="1400" i="1" dirty="0"/>
              <a:t>VPN </a:t>
            </a:r>
            <a:r>
              <a:rPr lang="ko-KR" altLang="en-US" sz="1400" i="1" dirty="0"/>
              <a:t>구성 불필요</a:t>
            </a:r>
            <a:endParaRPr lang="en-US" sz="1400" i="1" dirty="0"/>
          </a:p>
          <a:p>
            <a:pPr>
              <a:spcBef>
                <a:spcPts val="600"/>
              </a:spcBef>
            </a:pPr>
            <a:endParaRPr lang="en-US" sz="1400" i="1" dirty="0">
              <a:solidFill>
                <a:srgbClr val="00B336"/>
              </a:solidFill>
            </a:endParaRPr>
          </a:p>
          <a:p>
            <a:pPr>
              <a:spcBef>
                <a:spcPts val="600"/>
              </a:spcBef>
            </a:pPr>
            <a:r>
              <a:rPr lang="ko-KR" altLang="en-US" sz="1400" dirty="0">
                <a:solidFill>
                  <a:srgbClr val="93EB20"/>
                </a:solidFill>
              </a:rPr>
              <a:t>완벽한 가시성 및 제어 유지</a:t>
            </a:r>
            <a:endParaRPr lang="en-US" sz="1400" dirty="0">
              <a:solidFill>
                <a:srgbClr val="93EB20"/>
              </a:solidFill>
            </a:endParaRPr>
          </a:p>
          <a:p>
            <a:pPr>
              <a:spcBef>
                <a:spcPts val="600"/>
              </a:spcBef>
            </a:pPr>
            <a:r>
              <a:rPr lang="en-US" sz="1400" dirty="0"/>
              <a:t>	</a:t>
            </a:r>
            <a:r>
              <a:rPr lang="ko-KR" altLang="en-US" sz="1400" dirty="0"/>
              <a:t>사용중인 백업 저장소로부터 빠른 데이터 복구</a:t>
            </a:r>
            <a:endParaRPr lang="en-US" sz="1400" i="1" dirty="0"/>
          </a:p>
          <a:p>
            <a:pPr>
              <a:spcBef>
                <a:spcPts val="600"/>
              </a:spcBef>
            </a:pPr>
            <a:r>
              <a:rPr lang="en-US" sz="1400" i="1" dirty="0"/>
              <a:t>	</a:t>
            </a:r>
            <a:r>
              <a:rPr lang="ko-KR" altLang="en-US" sz="1400" i="1" dirty="0"/>
              <a:t>백업 콘솔에서 백업 데이터 직접 접근</a:t>
            </a:r>
            <a:endParaRPr lang="en-US" sz="1400" i="1" dirty="0"/>
          </a:p>
          <a:p>
            <a:pPr>
              <a:spcBef>
                <a:spcPts val="600"/>
              </a:spcBef>
            </a:pPr>
            <a:endParaRPr lang="en-US" sz="1400" i="1" dirty="0">
              <a:solidFill>
                <a:srgbClr val="00B336"/>
              </a:solidFill>
            </a:endParaRPr>
          </a:p>
          <a:p>
            <a:pPr>
              <a:spcBef>
                <a:spcPts val="600"/>
              </a:spcBef>
            </a:pPr>
            <a:r>
              <a:rPr lang="ko-KR" altLang="en-US" sz="1400" dirty="0">
                <a:solidFill>
                  <a:srgbClr val="93EB20"/>
                </a:solidFill>
              </a:rPr>
              <a:t>완벽한 통합</a:t>
            </a:r>
            <a:r>
              <a:rPr lang="en-US" sz="1400" dirty="0">
                <a:solidFill>
                  <a:srgbClr val="93EB20"/>
                </a:solidFill>
              </a:rPr>
              <a:t>! </a:t>
            </a:r>
          </a:p>
          <a:p>
            <a:pPr>
              <a:spcBef>
                <a:spcPts val="600"/>
              </a:spcBef>
            </a:pPr>
            <a:r>
              <a:rPr lang="en-US" sz="1400" dirty="0"/>
              <a:t>	</a:t>
            </a:r>
            <a:r>
              <a:rPr lang="ko-KR" altLang="en-US" sz="1400" i="1" dirty="0"/>
              <a:t>업 사본 생성 작업</a:t>
            </a:r>
            <a:r>
              <a:rPr lang="en-US" altLang="ko-KR" sz="1400" i="1" dirty="0"/>
              <a:t>, </a:t>
            </a:r>
            <a:r>
              <a:rPr lang="en-US" sz="1400" i="1" dirty="0"/>
              <a:t>Built-in WAN Acceleration, 						</a:t>
            </a:r>
            <a:r>
              <a:rPr lang="ko-KR" altLang="en-US" sz="1400" i="1" dirty="0" err="1"/>
              <a:t>영구증분</a:t>
            </a:r>
            <a:r>
              <a:rPr lang="ko-KR" altLang="en-US" sz="1400" i="1" dirty="0"/>
              <a:t> 백업 그리고 더 많은</a:t>
            </a:r>
            <a:r>
              <a:rPr lang="en-US" altLang="ko-KR" sz="1400" i="1" dirty="0"/>
              <a:t>!</a:t>
            </a:r>
            <a:endParaRPr lang="en-US" sz="1400" i="1" dirty="0"/>
          </a:p>
        </p:txBody>
      </p:sp>
      <p:pic>
        <p:nvPicPr>
          <p:cNvPr id="4" name="Picture 3">
            <a:extLst>
              <a:ext uri="{FF2B5EF4-FFF2-40B4-BE49-F238E27FC236}">
                <a16:creationId xmlns:a16="http://schemas.microsoft.com/office/drawing/2014/main" id="{DAC6030A-A782-40B5-B414-29B8C3D8A95F}"/>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492061" y="1690950"/>
            <a:ext cx="1644955" cy="1761600"/>
          </a:xfrm>
          <a:prstGeom prst="rect">
            <a:avLst/>
          </a:prstGeom>
        </p:spPr>
      </p:pic>
    </p:spTree>
    <p:extLst>
      <p:ext uri="{BB962C8B-B14F-4D97-AF65-F5344CB8AC3E}">
        <p14:creationId xmlns:p14="http://schemas.microsoft.com/office/powerpoint/2010/main" val="1621737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fade">
                                      <p:cBhvr>
                                        <p:cTn id="16" dur="500"/>
                                        <p:tgtEl>
                                          <p:spTgt spid="8">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fade">
                                      <p:cBhvr>
                                        <p:cTn id="20" dur="500"/>
                                        <p:tgtEl>
                                          <p:spTgt spid="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animEffect transition="in" filter="fade">
                                      <p:cBhvr>
                                        <p:cTn id="25" dur="500"/>
                                        <p:tgtEl>
                                          <p:spTgt spid="8">
                                            <p:txEl>
                                              <p:pRg st="6" end="6"/>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animEffect transition="in" filter="fade">
                                      <p:cBhvr>
                                        <p:cTn id="29" dur="500"/>
                                        <p:tgtEl>
                                          <p:spTgt spid="8">
                                            <p:txEl>
                                              <p:pRg st="7" end="7"/>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animEffect transition="in" filter="fade">
                                      <p:cBhvr>
                                        <p:cTn id="33" dur="500"/>
                                        <p:tgtEl>
                                          <p:spTgt spid="8">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xEl>
                                              <p:pRg st="10" end="10"/>
                                            </p:txEl>
                                          </p:spTgt>
                                        </p:tgtEl>
                                        <p:attrNameLst>
                                          <p:attrName>style.visibility</p:attrName>
                                        </p:attrNameLst>
                                      </p:cBhvr>
                                      <p:to>
                                        <p:strVal val="visible"/>
                                      </p:to>
                                    </p:set>
                                    <p:animEffect transition="in" filter="fade">
                                      <p:cBhvr>
                                        <p:cTn id="38" dur="500"/>
                                        <p:tgtEl>
                                          <p:spTgt spid="8">
                                            <p:txEl>
                                              <p:pRg st="10" end="10"/>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8">
                                            <p:txEl>
                                              <p:pRg st="11" end="11"/>
                                            </p:txEl>
                                          </p:spTgt>
                                        </p:tgtEl>
                                        <p:attrNameLst>
                                          <p:attrName>style.visibility</p:attrName>
                                        </p:attrNameLst>
                                      </p:cBhvr>
                                      <p:to>
                                        <p:strVal val="visible"/>
                                      </p:to>
                                    </p:set>
                                    <p:animEffect transition="in" filter="fade">
                                      <p:cBhvr>
                                        <p:cTn id="42" dur="500"/>
                                        <p:tgtEl>
                                          <p:spTgt spid="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Isosceles Triangle 42">
            <a:extLst>
              <a:ext uri="{FF2B5EF4-FFF2-40B4-BE49-F238E27FC236}">
                <a16:creationId xmlns:a16="http://schemas.microsoft.com/office/drawing/2014/main" id="{7D24073A-87E1-4C07-98CA-6692AD39767D}"/>
              </a:ext>
            </a:extLst>
          </p:cNvPr>
          <p:cNvSpPr/>
          <p:nvPr/>
        </p:nvSpPr>
        <p:spPr bwMode="auto">
          <a:xfrm rot="10800000">
            <a:off x="7065517" y="2469621"/>
            <a:ext cx="1469282" cy="342901"/>
          </a:xfrm>
          <a:prstGeom prst="triangle">
            <a:avLst/>
          </a:prstGeom>
          <a:gradFill>
            <a:gsLst>
              <a:gs pos="0">
                <a:schemeClr val="bg1">
                  <a:lumMod val="65000"/>
                </a:schemeClr>
              </a:gs>
              <a:gs pos="100000">
                <a:srgbClr val="00373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64">
              <a:defRPr/>
            </a:pPr>
            <a:endParaRPr lang="ru-RU" sz="1100" spc="-50">
              <a:solidFill>
                <a:schemeClr val="bg1"/>
              </a:solidFill>
              <a:latin typeface="Tahoma"/>
              <a:ea typeface="Tahoma"/>
              <a:cs typeface="Tahoma"/>
            </a:endParaRPr>
          </a:p>
        </p:txBody>
      </p:sp>
      <p:pic>
        <p:nvPicPr>
          <p:cNvPr id="46" name="Graphic 45">
            <a:extLst>
              <a:ext uri="{FF2B5EF4-FFF2-40B4-BE49-F238E27FC236}">
                <a16:creationId xmlns:a16="http://schemas.microsoft.com/office/drawing/2014/main" id="{0D573317-8C49-41F1-93A3-24EC3FDD74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3695" y="2124355"/>
            <a:ext cx="730040" cy="456275"/>
          </a:xfrm>
          <a:prstGeom prst="rect">
            <a:avLst/>
          </a:prstGeom>
        </p:spPr>
      </p:pic>
      <p:sp>
        <p:nvSpPr>
          <p:cNvPr id="2" name="Title 1">
            <a:extLst>
              <a:ext uri="{FF2B5EF4-FFF2-40B4-BE49-F238E27FC236}">
                <a16:creationId xmlns:a16="http://schemas.microsoft.com/office/drawing/2014/main" id="{6F357802-B2F3-4421-85E5-F39A1BAFE9EA}"/>
              </a:ext>
            </a:extLst>
          </p:cNvPr>
          <p:cNvSpPr>
            <a:spLocks noGrp="1"/>
          </p:cNvSpPr>
          <p:nvPr>
            <p:ph type="title"/>
          </p:nvPr>
        </p:nvSpPr>
        <p:spPr/>
        <p:txBody>
          <a:bodyPr/>
          <a:lstStyle/>
          <a:p>
            <a:r>
              <a:rPr lang="en-US" dirty="0"/>
              <a:t>Veeam Cloud Connect Backup </a:t>
            </a:r>
          </a:p>
        </p:txBody>
      </p:sp>
      <p:sp>
        <p:nvSpPr>
          <p:cNvPr id="18" name="TextBox 17">
            <a:extLst>
              <a:ext uri="{FF2B5EF4-FFF2-40B4-BE49-F238E27FC236}">
                <a16:creationId xmlns:a16="http://schemas.microsoft.com/office/drawing/2014/main" id="{CCBF1CC2-CCAC-40A1-8344-E8A7D7BA02D9}"/>
              </a:ext>
            </a:extLst>
          </p:cNvPr>
          <p:cNvSpPr txBox="1"/>
          <p:nvPr/>
        </p:nvSpPr>
        <p:spPr>
          <a:xfrm>
            <a:off x="389436" y="816373"/>
            <a:ext cx="3070446" cy="292388"/>
          </a:xfrm>
          <a:prstGeom prst="rect">
            <a:avLst/>
          </a:prstGeom>
        </p:spPr>
        <p:txBody>
          <a:bodyPr wrap="square" lIns="0" tIns="0" rtlCol="0" anchor="ctr">
            <a:spAutoFit/>
          </a:bodyPr>
          <a:lstStyle/>
          <a:p>
            <a:pPr defTabSz="685766">
              <a:defRPr/>
            </a:pPr>
            <a:r>
              <a:rPr lang="en-US" sz="1600" dirty="0">
                <a:solidFill>
                  <a:schemeClr val="bg1"/>
                </a:solidFill>
                <a:latin typeface="Tahoma"/>
              </a:rPr>
              <a:t>Tenant to VCSP</a:t>
            </a:r>
          </a:p>
        </p:txBody>
      </p:sp>
      <p:sp>
        <p:nvSpPr>
          <p:cNvPr id="19" name="TextBox 18">
            <a:extLst>
              <a:ext uri="{FF2B5EF4-FFF2-40B4-BE49-F238E27FC236}">
                <a16:creationId xmlns:a16="http://schemas.microsoft.com/office/drawing/2014/main" id="{41B84F59-2C6F-4531-BD16-7329354F6F1B}"/>
              </a:ext>
            </a:extLst>
          </p:cNvPr>
          <p:cNvSpPr txBox="1"/>
          <p:nvPr/>
        </p:nvSpPr>
        <p:spPr>
          <a:xfrm>
            <a:off x="323849" y="3436373"/>
            <a:ext cx="8077193" cy="1284775"/>
          </a:xfrm>
          <a:prstGeom prst="rect">
            <a:avLst/>
          </a:prstGeom>
        </p:spPr>
        <p:txBody>
          <a:bodyPr wrap="square" rtlCol="0" anchor="ctr">
            <a:spAutoFit/>
          </a:bodyPr>
          <a:lstStyle/>
          <a:p>
            <a:pPr>
              <a:lnSpc>
                <a:spcPct val="150000"/>
              </a:lnSpc>
              <a:buClr>
                <a:schemeClr val="tx1">
                  <a:lumMod val="65000"/>
                  <a:lumOff val="35000"/>
                </a:schemeClr>
              </a:buClr>
              <a:defRPr/>
            </a:pPr>
            <a:r>
              <a:rPr lang="ko-KR" altLang="en-US" sz="1800" dirty="0" err="1">
                <a:solidFill>
                  <a:schemeClr val="bg1"/>
                </a:solidFill>
              </a:rPr>
              <a:t>온프레미스에서</a:t>
            </a:r>
            <a:r>
              <a:rPr lang="ko-KR" altLang="en-US" sz="1800" dirty="0">
                <a:solidFill>
                  <a:schemeClr val="bg1"/>
                </a:solidFill>
              </a:rPr>
              <a:t> </a:t>
            </a:r>
            <a:r>
              <a:rPr lang="en-US" altLang="ko-KR" sz="1800" dirty="0">
                <a:solidFill>
                  <a:schemeClr val="bg1"/>
                </a:solidFill>
              </a:rPr>
              <a:t>VCSP</a:t>
            </a:r>
            <a:r>
              <a:rPr lang="ko-KR" altLang="en-US" sz="1800" dirty="0">
                <a:solidFill>
                  <a:schemeClr val="bg1"/>
                </a:solidFill>
              </a:rPr>
              <a:t>에 데이터 백업수행</a:t>
            </a:r>
            <a:endParaRPr lang="en-US" sz="1800" dirty="0">
              <a:solidFill>
                <a:schemeClr val="bg1"/>
              </a:solidFill>
            </a:endParaRPr>
          </a:p>
          <a:p>
            <a:pPr>
              <a:lnSpc>
                <a:spcPct val="150000"/>
              </a:lnSpc>
              <a:buClr>
                <a:schemeClr val="tx1">
                  <a:lumMod val="65000"/>
                  <a:lumOff val="35000"/>
                </a:schemeClr>
              </a:buClr>
              <a:defRPr/>
            </a:pPr>
            <a:r>
              <a:rPr lang="ko-KR" altLang="en-US" sz="1800" dirty="0">
                <a:solidFill>
                  <a:schemeClr val="bg1"/>
                </a:solidFill>
              </a:rPr>
              <a:t>서비스 공급자는 </a:t>
            </a:r>
            <a:r>
              <a:rPr lang="en-US" altLang="ko-KR" sz="1800" dirty="0">
                <a:solidFill>
                  <a:schemeClr val="bg1"/>
                </a:solidFill>
              </a:rPr>
              <a:t>AWS, Azure </a:t>
            </a:r>
            <a:r>
              <a:rPr lang="ko-KR" altLang="en-US" sz="1800" dirty="0">
                <a:solidFill>
                  <a:schemeClr val="bg1"/>
                </a:solidFill>
              </a:rPr>
              <a:t>활용 가능하며 기타 </a:t>
            </a:r>
            <a:r>
              <a:rPr lang="en-US" altLang="ko-KR" sz="1800" dirty="0">
                <a:solidFill>
                  <a:schemeClr val="bg1"/>
                </a:solidFill>
              </a:rPr>
              <a:t>IaaS </a:t>
            </a:r>
            <a:r>
              <a:rPr lang="ko-KR" altLang="en-US" sz="1800" dirty="0">
                <a:solidFill>
                  <a:schemeClr val="bg1"/>
                </a:solidFill>
              </a:rPr>
              <a:t>제공</a:t>
            </a:r>
            <a:endParaRPr lang="en-US" sz="1800" dirty="0">
              <a:solidFill>
                <a:schemeClr val="bg1"/>
              </a:solidFill>
            </a:endParaRPr>
          </a:p>
          <a:p>
            <a:pPr>
              <a:lnSpc>
                <a:spcPct val="150000"/>
              </a:lnSpc>
              <a:buClr>
                <a:schemeClr val="tx1">
                  <a:lumMod val="65000"/>
                  <a:lumOff val="35000"/>
                </a:schemeClr>
              </a:buClr>
              <a:defRPr/>
            </a:pPr>
            <a:r>
              <a:rPr lang="ko-KR" altLang="en-US" sz="1800" dirty="0">
                <a:solidFill>
                  <a:schemeClr val="bg1"/>
                </a:solidFill>
              </a:rPr>
              <a:t>고객은 관리하기 위한 클라우드 자원이 필요 없음</a:t>
            </a:r>
            <a:endParaRPr lang="en-US" sz="1800" dirty="0">
              <a:solidFill>
                <a:schemeClr val="bg1"/>
              </a:solidFill>
            </a:endParaRPr>
          </a:p>
        </p:txBody>
      </p:sp>
      <p:sp>
        <p:nvSpPr>
          <p:cNvPr id="78" name="Rectangle 77">
            <a:extLst>
              <a:ext uri="{FF2B5EF4-FFF2-40B4-BE49-F238E27FC236}">
                <a16:creationId xmlns:a16="http://schemas.microsoft.com/office/drawing/2014/main" id="{9159F8FF-CF10-4F86-9B71-4185D25D3613}"/>
              </a:ext>
            </a:extLst>
          </p:cNvPr>
          <p:cNvSpPr/>
          <p:nvPr/>
        </p:nvSpPr>
        <p:spPr bwMode="auto">
          <a:xfrm>
            <a:off x="4478498" y="820120"/>
            <a:ext cx="4371069" cy="2494095"/>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013">
              <a:solidFill>
                <a:schemeClr val="bg1"/>
              </a:solidFill>
              <a:latin typeface="Tahoma"/>
              <a:ea typeface="Tahoma"/>
              <a:cs typeface="Tahoma"/>
            </a:endParaRPr>
          </a:p>
        </p:txBody>
      </p:sp>
      <p:sp>
        <p:nvSpPr>
          <p:cNvPr id="79" name="TextBox 78">
            <a:extLst>
              <a:ext uri="{FF2B5EF4-FFF2-40B4-BE49-F238E27FC236}">
                <a16:creationId xmlns:a16="http://schemas.microsoft.com/office/drawing/2014/main" id="{C3870178-BE81-42E2-8868-8071A19951D8}"/>
              </a:ext>
            </a:extLst>
          </p:cNvPr>
          <p:cNvSpPr txBox="1"/>
          <p:nvPr/>
        </p:nvSpPr>
        <p:spPr>
          <a:xfrm>
            <a:off x="5975081" y="696749"/>
            <a:ext cx="1377900" cy="230832"/>
          </a:xfrm>
          <a:prstGeom prst="rect">
            <a:avLst/>
          </a:prstGeom>
          <a:solidFill>
            <a:srgbClr val="003738"/>
          </a:solidFill>
        </p:spPr>
        <p:txBody>
          <a:bodyPr wrap="square" rtlCol="0">
            <a:spAutoFit/>
          </a:bodyPr>
          <a:lstStyle/>
          <a:p>
            <a:pPr algn="ctr" defTabSz="685766">
              <a:lnSpc>
                <a:spcPct val="90000"/>
              </a:lnSpc>
              <a:defRPr/>
            </a:pPr>
            <a:r>
              <a:rPr lang="en-US" sz="1000">
                <a:solidFill>
                  <a:schemeClr val="bg1"/>
                </a:solidFill>
                <a:latin typeface="Tahoma"/>
              </a:rPr>
              <a:t>Service Provider</a:t>
            </a:r>
          </a:p>
        </p:txBody>
      </p:sp>
      <p:sp>
        <p:nvSpPr>
          <p:cNvPr id="81" name="TextBox 80">
            <a:extLst>
              <a:ext uri="{FF2B5EF4-FFF2-40B4-BE49-F238E27FC236}">
                <a16:creationId xmlns:a16="http://schemas.microsoft.com/office/drawing/2014/main" id="{4F698407-AE80-4655-9C2B-3037EBC2F606}"/>
              </a:ext>
            </a:extLst>
          </p:cNvPr>
          <p:cNvSpPr txBox="1"/>
          <p:nvPr/>
        </p:nvSpPr>
        <p:spPr>
          <a:xfrm>
            <a:off x="7520398" y="1096429"/>
            <a:ext cx="371897" cy="369332"/>
          </a:xfrm>
          <a:prstGeom prst="rect">
            <a:avLst/>
          </a:prstGeom>
          <a:noFill/>
        </p:spPr>
        <p:txBody>
          <a:bodyPr wrap="none" lIns="0" tIns="0" rIns="0" bIns="0" rtlCol="0">
            <a:spAutoFit/>
          </a:bodyPr>
          <a:lstStyle/>
          <a:p>
            <a:pPr defTabSz="914265">
              <a:defRPr/>
            </a:pPr>
            <a:r>
              <a:rPr lang="en-US" sz="800">
                <a:solidFill>
                  <a:schemeClr val="bg1"/>
                </a:solidFill>
                <a:latin typeface="Tahoma"/>
              </a:rPr>
              <a:t>Veeam </a:t>
            </a:r>
            <a:br>
              <a:rPr lang="en-US" sz="800">
                <a:solidFill>
                  <a:schemeClr val="bg1"/>
                </a:solidFill>
                <a:latin typeface="Tahoma"/>
              </a:rPr>
            </a:br>
            <a:r>
              <a:rPr lang="en-US" sz="800">
                <a:solidFill>
                  <a:schemeClr val="bg1"/>
                </a:solidFill>
                <a:latin typeface="Tahoma"/>
              </a:rPr>
              <a:t>Service </a:t>
            </a:r>
            <a:br>
              <a:rPr lang="en-US" sz="800">
                <a:solidFill>
                  <a:schemeClr val="bg1"/>
                </a:solidFill>
                <a:latin typeface="Tahoma"/>
              </a:rPr>
            </a:br>
            <a:r>
              <a:rPr lang="en-US" sz="800">
                <a:solidFill>
                  <a:schemeClr val="bg1"/>
                </a:solidFill>
                <a:latin typeface="Tahoma"/>
              </a:rPr>
              <a:t>Provider</a:t>
            </a:r>
            <a:endParaRPr lang="ru-RU" sz="800">
              <a:solidFill>
                <a:schemeClr val="bg1"/>
              </a:solidFill>
              <a:latin typeface="Tahoma"/>
            </a:endParaRPr>
          </a:p>
        </p:txBody>
      </p:sp>
      <p:sp>
        <p:nvSpPr>
          <p:cNvPr id="82" name="Isosceles Triangle 81">
            <a:extLst>
              <a:ext uri="{FF2B5EF4-FFF2-40B4-BE49-F238E27FC236}">
                <a16:creationId xmlns:a16="http://schemas.microsoft.com/office/drawing/2014/main" id="{8279A702-5E24-4242-8CDA-5F8D7418D7EF}"/>
              </a:ext>
            </a:extLst>
          </p:cNvPr>
          <p:cNvSpPr/>
          <p:nvPr/>
        </p:nvSpPr>
        <p:spPr bwMode="auto">
          <a:xfrm>
            <a:off x="5857869" y="1580283"/>
            <a:ext cx="2553116" cy="263057"/>
          </a:xfrm>
          <a:prstGeom prst="triangle">
            <a:avLst/>
          </a:prstGeom>
          <a:gradFill>
            <a:gsLst>
              <a:gs pos="0">
                <a:schemeClr val="bg1">
                  <a:lumMod val="65000"/>
                </a:schemeClr>
              </a:gs>
              <a:gs pos="100000">
                <a:srgbClr val="003738"/>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3964">
              <a:defRPr/>
            </a:pPr>
            <a:endParaRPr lang="ru-RU" sz="1100" spc="-50">
              <a:solidFill>
                <a:schemeClr val="bg1"/>
              </a:solidFill>
              <a:latin typeface="Tahoma"/>
              <a:ea typeface="Tahoma"/>
              <a:cs typeface="Tahoma"/>
            </a:endParaRPr>
          </a:p>
        </p:txBody>
      </p:sp>
      <p:sp>
        <p:nvSpPr>
          <p:cNvPr id="84" name="TextBox 83">
            <a:extLst>
              <a:ext uri="{FF2B5EF4-FFF2-40B4-BE49-F238E27FC236}">
                <a16:creationId xmlns:a16="http://schemas.microsoft.com/office/drawing/2014/main" id="{4613F368-FE99-4A07-8798-F90A1E7350F1}"/>
              </a:ext>
            </a:extLst>
          </p:cNvPr>
          <p:cNvSpPr txBox="1"/>
          <p:nvPr/>
        </p:nvSpPr>
        <p:spPr>
          <a:xfrm>
            <a:off x="4825417" y="2309265"/>
            <a:ext cx="306174" cy="169277"/>
          </a:xfrm>
          <a:prstGeom prst="rect">
            <a:avLst/>
          </a:prstGeom>
          <a:noFill/>
        </p:spPr>
        <p:txBody>
          <a:bodyPr wrap="none" lIns="0" tIns="0" rIns="0" bIns="0" rtlCol="0">
            <a:spAutoFit/>
          </a:bodyPr>
          <a:lstStyle/>
          <a:p>
            <a:pPr defTabSz="914265">
              <a:defRPr/>
            </a:pPr>
            <a:r>
              <a:rPr lang="en-US" sz="1100">
                <a:solidFill>
                  <a:schemeClr val="bg1"/>
                </a:solidFill>
                <a:latin typeface="Tahoma"/>
              </a:rPr>
              <a:t>WAN</a:t>
            </a:r>
            <a:endParaRPr lang="ru-RU" sz="1100">
              <a:solidFill>
                <a:schemeClr val="bg1"/>
              </a:solidFill>
              <a:latin typeface="Tahoma"/>
            </a:endParaRPr>
          </a:p>
        </p:txBody>
      </p:sp>
      <p:sp>
        <p:nvSpPr>
          <p:cNvPr id="87" name="TextBox 86">
            <a:extLst>
              <a:ext uri="{FF2B5EF4-FFF2-40B4-BE49-F238E27FC236}">
                <a16:creationId xmlns:a16="http://schemas.microsoft.com/office/drawing/2014/main" id="{4EA3D9CB-FA13-4179-B6A2-5CDBBFD68D5F}"/>
              </a:ext>
            </a:extLst>
          </p:cNvPr>
          <p:cNvSpPr txBox="1"/>
          <p:nvPr/>
        </p:nvSpPr>
        <p:spPr>
          <a:xfrm>
            <a:off x="5859043" y="2759156"/>
            <a:ext cx="381516" cy="246221"/>
          </a:xfrm>
          <a:prstGeom prst="rect">
            <a:avLst/>
          </a:prstGeom>
          <a:noFill/>
        </p:spPr>
        <p:txBody>
          <a:bodyPr wrap="none" lIns="0" tIns="0" rIns="0" bIns="0" rtlCol="0">
            <a:spAutoFit/>
          </a:bodyPr>
          <a:lstStyle/>
          <a:p>
            <a:pPr algn="ctr" defTabSz="914265">
              <a:defRPr/>
            </a:pPr>
            <a:r>
              <a:rPr lang="en-US" sz="800">
                <a:solidFill>
                  <a:schemeClr val="bg1"/>
                </a:solidFill>
                <a:latin typeface="Tahoma"/>
              </a:rPr>
              <a:t>Cloud </a:t>
            </a:r>
            <a:br>
              <a:rPr lang="en-US" sz="800">
                <a:solidFill>
                  <a:schemeClr val="bg1"/>
                </a:solidFill>
                <a:latin typeface="Tahoma"/>
              </a:rPr>
            </a:br>
            <a:r>
              <a:rPr lang="en-US" sz="800">
                <a:solidFill>
                  <a:schemeClr val="bg1"/>
                </a:solidFill>
                <a:latin typeface="Tahoma"/>
              </a:rPr>
              <a:t>gateway</a:t>
            </a:r>
            <a:endParaRPr lang="ru-RU" sz="800">
              <a:solidFill>
                <a:schemeClr val="bg1"/>
              </a:solidFill>
              <a:latin typeface="Tahoma"/>
            </a:endParaRPr>
          </a:p>
        </p:txBody>
      </p:sp>
      <p:cxnSp>
        <p:nvCxnSpPr>
          <p:cNvPr id="88" name="Straight Arrow Connector 87">
            <a:extLst>
              <a:ext uri="{FF2B5EF4-FFF2-40B4-BE49-F238E27FC236}">
                <a16:creationId xmlns:a16="http://schemas.microsoft.com/office/drawing/2014/main" id="{EE998AC5-DF54-4A43-A7E8-5AE54F2E0224}"/>
              </a:ext>
            </a:extLst>
          </p:cNvPr>
          <p:cNvCxnSpPr>
            <a:cxnSpLocks/>
          </p:cNvCxnSpPr>
          <p:nvPr/>
        </p:nvCxnSpPr>
        <p:spPr>
          <a:xfrm>
            <a:off x="5340902" y="2144610"/>
            <a:ext cx="521447" cy="1"/>
          </a:xfrm>
          <a:prstGeom prst="straightConnector1">
            <a:avLst/>
          </a:prstGeom>
          <a:ln w="12700">
            <a:solidFill>
              <a:srgbClr val="00E29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EF2E2FE-894C-4E82-A090-FD9C70287FAC}"/>
              </a:ext>
            </a:extLst>
          </p:cNvPr>
          <p:cNvCxnSpPr>
            <a:cxnSpLocks/>
          </p:cNvCxnSpPr>
          <p:nvPr/>
        </p:nvCxnSpPr>
        <p:spPr>
          <a:xfrm>
            <a:off x="5340902" y="2382143"/>
            <a:ext cx="521447" cy="1"/>
          </a:xfrm>
          <a:prstGeom prst="straightConnector1">
            <a:avLst/>
          </a:prstGeom>
          <a:ln w="12700">
            <a:solidFill>
              <a:srgbClr val="00E29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5CB9030-4D2A-4A84-B69C-48E57DA44279}"/>
              </a:ext>
            </a:extLst>
          </p:cNvPr>
          <p:cNvCxnSpPr>
            <a:cxnSpLocks/>
          </p:cNvCxnSpPr>
          <p:nvPr/>
        </p:nvCxnSpPr>
        <p:spPr>
          <a:xfrm>
            <a:off x="5340902" y="2610540"/>
            <a:ext cx="521447" cy="1"/>
          </a:xfrm>
          <a:prstGeom prst="straightConnector1">
            <a:avLst/>
          </a:prstGeom>
          <a:ln w="12700">
            <a:solidFill>
              <a:srgbClr val="00E29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787EA58-02D9-4A0A-8F5B-A1CB63FB8B6A}"/>
              </a:ext>
            </a:extLst>
          </p:cNvPr>
          <p:cNvCxnSpPr>
            <a:cxnSpLocks/>
          </p:cNvCxnSpPr>
          <p:nvPr/>
        </p:nvCxnSpPr>
        <p:spPr>
          <a:xfrm>
            <a:off x="6254617" y="2363869"/>
            <a:ext cx="676149" cy="0"/>
          </a:xfrm>
          <a:prstGeom prst="straightConnector1">
            <a:avLst/>
          </a:prstGeom>
          <a:ln w="12700">
            <a:solidFill>
              <a:srgbClr val="00E296"/>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9D427EB-E298-4FB6-888C-A87B63123EEB}"/>
              </a:ext>
            </a:extLst>
          </p:cNvPr>
          <p:cNvSpPr/>
          <p:nvPr/>
        </p:nvSpPr>
        <p:spPr bwMode="auto">
          <a:xfrm>
            <a:off x="5861719" y="1879879"/>
            <a:ext cx="383760" cy="858773"/>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a:solidFill>
                <a:schemeClr val="bg1"/>
              </a:solidFill>
              <a:latin typeface="+mj-lt"/>
              <a:ea typeface="Tahoma" panose="020B0604030504040204" pitchFamily="34" charset="0"/>
              <a:cs typeface="Tahoma" panose="020B0604030504040204" pitchFamily="34" charset="0"/>
            </a:endParaRPr>
          </a:p>
        </p:txBody>
      </p:sp>
      <p:cxnSp>
        <p:nvCxnSpPr>
          <p:cNvPr id="94" name="Straight Arrow Connector 93">
            <a:extLst>
              <a:ext uri="{FF2B5EF4-FFF2-40B4-BE49-F238E27FC236}">
                <a16:creationId xmlns:a16="http://schemas.microsoft.com/office/drawing/2014/main" id="{2C38AD8E-B1FF-4BCD-BFC2-53517C14E040}"/>
              </a:ext>
            </a:extLst>
          </p:cNvPr>
          <p:cNvCxnSpPr>
            <a:cxnSpLocks/>
          </p:cNvCxnSpPr>
          <p:nvPr/>
        </p:nvCxnSpPr>
        <p:spPr>
          <a:xfrm>
            <a:off x="6577841" y="2354947"/>
            <a:ext cx="0" cy="483773"/>
          </a:xfrm>
          <a:prstGeom prst="straightConnector1">
            <a:avLst/>
          </a:prstGeom>
          <a:ln w="12700">
            <a:solidFill>
              <a:srgbClr val="00E296"/>
            </a:solidFill>
            <a:prstDash val="sys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55EB054-0672-4C9B-B2D9-3D2CD92DF87A}"/>
              </a:ext>
            </a:extLst>
          </p:cNvPr>
          <p:cNvSpPr txBox="1"/>
          <p:nvPr/>
        </p:nvSpPr>
        <p:spPr>
          <a:xfrm>
            <a:off x="8178277" y="2813972"/>
            <a:ext cx="452047" cy="246221"/>
          </a:xfrm>
          <a:prstGeom prst="rect">
            <a:avLst/>
          </a:prstGeom>
          <a:noFill/>
        </p:spPr>
        <p:txBody>
          <a:bodyPr wrap="none" lIns="0" tIns="0" rIns="0" bIns="0" rtlCol="0">
            <a:spAutoFit/>
          </a:bodyPr>
          <a:lstStyle/>
          <a:p>
            <a:pPr defTabSz="914265">
              <a:defRPr/>
            </a:pPr>
            <a:r>
              <a:rPr lang="en-US" sz="800">
                <a:solidFill>
                  <a:schemeClr val="bg1"/>
                </a:solidFill>
                <a:latin typeface="Tahoma"/>
              </a:rPr>
              <a:t>Backup</a:t>
            </a:r>
          </a:p>
          <a:p>
            <a:pPr defTabSz="914265">
              <a:defRPr/>
            </a:pPr>
            <a:r>
              <a:rPr lang="en-US" sz="800">
                <a:solidFill>
                  <a:schemeClr val="bg1"/>
                </a:solidFill>
                <a:latin typeface="Tahoma"/>
              </a:rPr>
              <a:t>repository</a:t>
            </a:r>
            <a:endParaRPr lang="ru-RU" sz="800">
              <a:solidFill>
                <a:schemeClr val="bg1"/>
              </a:solidFill>
              <a:latin typeface="Tahoma"/>
            </a:endParaRPr>
          </a:p>
        </p:txBody>
      </p:sp>
      <p:sp>
        <p:nvSpPr>
          <p:cNvPr id="104" name="TextBox 103">
            <a:extLst>
              <a:ext uri="{FF2B5EF4-FFF2-40B4-BE49-F238E27FC236}">
                <a16:creationId xmlns:a16="http://schemas.microsoft.com/office/drawing/2014/main" id="{F4526B5D-951B-4BAA-A8CA-976F6F9B37E9}"/>
              </a:ext>
            </a:extLst>
          </p:cNvPr>
          <p:cNvSpPr txBox="1"/>
          <p:nvPr/>
        </p:nvSpPr>
        <p:spPr>
          <a:xfrm>
            <a:off x="7414766" y="2594711"/>
            <a:ext cx="812723" cy="123111"/>
          </a:xfrm>
          <a:prstGeom prst="rect">
            <a:avLst/>
          </a:prstGeom>
          <a:noFill/>
        </p:spPr>
        <p:txBody>
          <a:bodyPr wrap="none" lIns="0" tIns="0" rIns="0" bIns="0" rtlCol="0">
            <a:spAutoFit/>
          </a:bodyPr>
          <a:lstStyle/>
          <a:p>
            <a:pPr algn="ctr" defTabSz="914265">
              <a:defRPr/>
            </a:pPr>
            <a:r>
              <a:rPr lang="en-US" sz="800">
                <a:solidFill>
                  <a:schemeClr val="bg1"/>
                </a:solidFill>
                <a:latin typeface="Tahoma"/>
              </a:rPr>
              <a:t>Cloud repositories</a:t>
            </a:r>
            <a:endParaRPr lang="ru-RU" sz="800">
              <a:solidFill>
                <a:schemeClr val="bg1"/>
              </a:solidFill>
              <a:latin typeface="Tahoma"/>
            </a:endParaRPr>
          </a:p>
        </p:txBody>
      </p:sp>
      <p:sp>
        <p:nvSpPr>
          <p:cNvPr id="105" name="Rectangle: Rounded Corners 6">
            <a:extLst>
              <a:ext uri="{FF2B5EF4-FFF2-40B4-BE49-F238E27FC236}">
                <a16:creationId xmlns:a16="http://schemas.microsoft.com/office/drawing/2014/main" id="{2BC9A7D8-EAB0-4BCC-9790-3D5EF11307CE}"/>
              </a:ext>
            </a:extLst>
          </p:cNvPr>
          <p:cNvSpPr/>
          <p:nvPr/>
        </p:nvSpPr>
        <p:spPr bwMode="auto">
          <a:xfrm>
            <a:off x="587417" y="1492073"/>
            <a:ext cx="2841501" cy="1603098"/>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013">
              <a:solidFill>
                <a:schemeClr val="bg1"/>
              </a:solidFill>
              <a:latin typeface="Tahoma"/>
              <a:ea typeface="Tahoma"/>
              <a:cs typeface="Tahoma"/>
            </a:endParaRPr>
          </a:p>
        </p:txBody>
      </p:sp>
      <p:sp>
        <p:nvSpPr>
          <p:cNvPr id="106" name="TextBox 105">
            <a:extLst>
              <a:ext uri="{FF2B5EF4-FFF2-40B4-BE49-F238E27FC236}">
                <a16:creationId xmlns:a16="http://schemas.microsoft.com/office/drawing/2014/main" id="{19947E4F-F3C5-41DB-B079-FB9F9C31FFDB}"/>
              </a:ext>
            </a:extLst>
          </p:cNvPr>
          <p:cNvSpPr txBox="1"/>
          <p:nvPr/>
        </p:nvSpPr>
        <p:spPr>
          <a:xfrm>
            <a:off x="918283" y="1387141"/>
            <a:ext cx="2255066" cy="230832"/>
          </a:xfrm>
          <a:prstGeom prst="rect">
            <a:avLst/>
          </a:prstGeom>
          <a:solidFill>
            <a:srgbClr val="003738"/>
          </a:solidFill>
        </p:spPr>
        <p:txBody>
          <a:bodyPr wrap="square" rtlCol="0">
            <a:spAutoFit/>
          </a:bodyPr>
          <a:lstStyle/>
          <a:p>
            <a:pPr algn="ctr" defTabSz="685766">
              <a:lnSpc>
                <a:spcPct val="90000"/>
              </a:lnSpc>
              <a:defRPr/>
            </a:pPr>
            <a:r>
              <a:rPr lang="en-US" sz="1000">
                <a:solidFill>
                  <a:schemeClr val="bg1"/>
                </a:solidFill>
                <a:latin typeface="Tahoma"/>
              </a:rPr>
              <a:t>Production Veeam Environment</a:t>
            </a:r>
          </a:p>
        </p:txBody>
      </p:sp>
      <p:cxnSp>
        <p:nvCxnSpPr>
          <p:cNvPr id="107" name="Straight Arrow Connector 106">
            <a:extLst>
              <a:ext uri="{FF2B5EF4-FFF2-40B4-BE49-F238E27FC236}">
                <a16:creationId xmlns:a16="http://schemas.microsoft.com/office/drawing/2014/main" id="{44C068C6-79ED-4D37-9DEA-55CB5CD9781F}"/>
              </a:ext>
            </a:extLst>
          </p:cNvPr>
          <p:cNvCxnSpPr>
            <a:cxnSpLocks/>
          </p:cNvCxnSpPr>
          <p:nvPr/>
        </p:nvCxnSpPr>
        <p:spPr>
          <a:xfrm flipV="1">
            <a:off x="3523377" y="2358242"/>
            <a:ext cx="795562" cy="209"/>
          </a:xfrm>
          <a:prstGeom prst="straightConnector1">
            <a:avLst/>
          </a:prstGeom>
          <a:ln w="12700">
            <a:solidFill>
              <a:srgbClr val="00E296"/>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F44B852B-0052-40E1-B2F0-479D8950805D}"/>
              </a:ext>
            </a:extLst>
          </p:cNvPr>
          <p:cNvSpPr/>
          <p:nvPr/>
        </p:nvSpPr>
        <p:spPr bwMode="auto">
          <a:xfrm>
            <a:off x="650032" y="1554037"/>
            <a:ext cx="677383" cy="633353"/>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en-US" sz="1013">
              <a:solidFill>
                <a:schemeClr val="bg1"/>
              </a:solidFill>
              <a:latin typeface="+mj-lt"/>
              <a:ea typeface="Tahoma"/>
              <a:cs typeface="Tahoma"/>
            </a:endParaRPr>
          </a:p>
        </p:txBody>
      </p:sp>
      <p:sp>
        <p:nvSpPr>
          <p:cNvPr id="113" name="Rectangle 112">
            <a:extLst>
              <a:ext uri="{FF2B5EF4-FFF2-40B4-BE49-F238E27FC236}">
                <a16:creationId xmlns:a16="http://schemas.microsoft.com/office/drawing/2014/main" id="{ECB3E27F-4991-4FE5-BA89-E03888033D7B}"/>
              </a:ext>
            </a:extLst>
          </p:cNvPr>
          <p:cNvSpPr/>
          <p:nvPr/>
        </p:nvSpPr>
        <p:spPr>
          <a:xfrm>
            <a:off x="3392119" y="1739978"/>
            <a:ext cx="1126953" cy="507831"/>
          </a:xfrm>
          <a:prstGeom prst="rect">
            <a:avLst/>
          </a:prstGeom>
        </p:spPr>
        <p:txBody>
          <a:bodyPr wrap="square">
            <a:spAutoFit/>
          </a:bodyPr>
          <a:lstStyle/>
          <a:p>
            <a:pPr algn="ctr" defTabSz="685506" fontAlgn="base">
              <a:spcBef>
                <a:spcPct val="0"/>
              </a:spcBef>
              <a:spcAft>
                <a:spcPct val="0"/>
              </a:spcAft>
            </a:pPr>
            <a:r>
              <a:rPr lang="fr-FR" sz="900">
                <a:solidFill>
                  <a:schemeClr val="bg1"/>
                </a:solidFill>
                <a:latin typeface="Tahoma"/>
                <a:ea typeface="Tahoma" panose="020B0604030504040204" pitchFamily="34" charset="0"/>
                <a:cs typeface="Tahoma" panose="020B0604030504040204" pitchFamily="34" charset="0"/>
              </a:rPr>
              <a:t>Veeam Cloud </a:t>
            </a:r>
            <a:r>
              <a:rPr lang="fr-FR" sz="900" err="1">
                <a:solidFill>
                  <a:schemeClr val="bg1"/>
                </a:solidFill>
                <a:latin typeface="Tahoma"/>
                <a:ea typeface="Tahoma" panose="020B0604030504040204" pitchFamily="34" charset="0"/>
                <a:cs typeface="Tahoma" panose="020B0604030504040204" pitchFamily="34" charset="0"/>
              </a:rPr>
              <a:t>Connect</a:t>
            </a:r>
            <a:r>
              <a:rPr lang="fr-FR" sz="900">
                <a:solidFill>
                  <a:schemeClr val="bg1"/>
                </a:solidFill>
                <a:latin typeface="Tahoma"/>
                <a:ea typeface="Tahoma" panose="020B0604030504040204" pitchFamily="34" charset="0"/>
                <a:cs typeface="Tahoma" panose="020B0604030504040204" pitchFamily="34" charset="0"/>
              </a:rPr>
              <a:t> SSL tunnel</a:t>
            </a:r>
            <a:endParaRPr lang="ru-RU" sz="900">
              <a:solidFill>
                <a:schemeClr val="bg1"/>
              </a:solidFill>
              <a:latin typeface="Tahoma"/>
              <a:ea typeface="Tahoma" panose="020B0604030504040204" pitchFamily="34" charset="0"/>
              <a:cs typeface="Tahoma" panose="020B0604030504040204" pitchFamily="34" charset="0"/>
            </a:endParaRPr>
          </a:p>
        </p:txBody>
      </p:sp>
      <p:cxnSp>
        <p:nvCxnSpPr>
          <p:cNvPr id="114" name="Connecteur droit 3">
            <a:extLst>
              <a:ext uri="{FF2B5EF4-FFF2-40B4-BE49-F238E27FC236}">
                <a16:creationId xmlns:a16="http://schemas.microsoft.com/office/drawing/2014/main" id="{D9DF6AF6-91D7-4716-8467-FCF85EAFF3C4}"/>
              </a:ext>
            </a:extLst>
          </p:cNvPr>
          <p:cNvCxnSpPr>
            <a:cxnSpLocks/>
          </p:cNvCxnSpPr>
          <p:nvPr/>
        </p:nvCxnSpPr>
        <p:spPr>
          <a:xfrm>
            <a:off x="3348311" y="2266887"/>
            <a:ext cx="1217269" cy="0"/>
          </a:xfrm>
          <a:prstGeom prst="line">
            <a:avLst/>
          </a:prstGeom>
          <a:ln w="12700" cap="rnd">
            <a:solidFill>
              <a:srgbClr val="00E296"/>
            </a:solidFill>
            <a:prstDash val="sysDash"/>
          </a:ln>
        </p:spPr>
        <p:style>
          <a:lnRef idx="1">
            <a:schemeClr val="accent1"/>
          </a:lnRef>
          <a:fillRef idx="0">
            <a:schemeClr val="accent1"/>
          </a:fillRef>
          <a:effectRef idx="0">
            <a:schemeClr val="accent1"/>
          </a:effectRef>
          <a:fontRef idx="minor">
            <a:schemeClr val="tx1"/>
          </a:fontRef>
        </p:style>
      </p:cxnSp>
      <p:cxnSp>
        <p:nvCxnSpPr>
          <p:cNvPr id="115" name="Connecteur droit 30">
            <a:extLst>
              <a:ext uri="{FF2B5EF4-FFF2-40B4-BE49-F238E27FC236}">
                <a16:creationId xmlns:a16="http://schemas.microsoft.com/office/drawing/2014/main" id="{26B7E3C3-E442-4811-97DE-C3BB52D2316E}"/>
              </a:ext>
            </a:extLst>
          </p:cNvPr>
          <p:cNvCxnSpPr>
            <a:cxnSpLocks/>
          </p:cNvCxnSpPr>
          <p:nvPr/>
        </p:nvCxnSpPr>
        <p:spPr>
          <a:xfrm>
            <a:off x="3348311" y="2440051"/>
            <a:ext cx="1217268" cy="0"/>
          </a:xfrm>
          <a:prstGeom prst="line">
            <a:avLst/>
          </a:prstGeom>
          <a:ln w="12700" cap="rnd">
            <a:solidFill>
              <a:srgbClr val="00E296"/>
            </a:solidFill>
            <a:prstDash val="sysDash"/>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0DB26F75-A812-41C4-9475-A01E4B89345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4638" y="2373866"/>
            <a:ext cx="381000" cy="495300"/>
          </a:xfrm>
          <a:prstGeom prst="rect">
            <a:avLst/>
          </a:prstGeom>
        </p:spPr>
      </p:pic>
      <p:pic>
        <p:nvPicPr>
          <p:cNvPr id="45" name="Graphic 44">
            <a:extLst>
              <a:ext uri="{FF2B5EF4-FFF2-40B4-BE49-F238E27FC236}">
                <a16:creationId xmlns:a16="http://schemas.microsoft.com/office/drawing/2014/main" id="{B74BC690-63A7-43AD-A97B-C3B0D166A8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5825" y="2848244"/>
            <a:ext cx="352425" cy="371475"/>
          </a:xfrm>
          <a:prstGeom prst="rect">
            <a:avLst/>
          </a:prstGeom>
        </p:spPr>
      </p:pic>
      <p:pic>
        <p:nvPicPr>
          <p:cNvPr id="47" name="Graphic 46">
            <a:extLst>
              <a:ext uri="{FF2B5EF4-FFF2-40B4-BE49-F238E27FC236}">
                <a16:creationId xmlns:a16="http://schemas.microsoft.com/office/drawing/2014/main" id="{A8DEE972-D313-4A3E-A706-6A81E2CDC8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4503" y="2368010"/>
            <a:ext cx="323850" cy="323850"/>
          </a:xfrm>
          <a:prstGeom prst="rect">
            <a:avLst/>
          </a:prstGeom>
        </p:spPr>
      </p:pic>
      <p:pic>
        <p:nvPicPr>
          <p:cNvPr id="48" name="Graphic 47">
            <a:extLst>
              <a:ext uri="{FF2B5EF4-FFF2-40B4-BE49-F238E27FC236}">
                <a16:creationId xmlns:a16="http://schemas.microsoft.com/office/drawing/2014/main" id="{68B7CA4A-CB16-42F5-9258-5B18565214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94503" y="1943010"/>
            <a:ext cx="323850" cy="323850"/>
          </a:xfrm>
          <a:prstGeom prst="rect">
            <a:avLst/>
          </a:prstGeom>
        </p:spPr>
      </p:pic>
      <p:pic>
        <p:nvPicPr>
          <p:cNvPr id="3" name="Graphic 2">
            <a:extLst>
              <a:ext uri="{FF2B5EF4-FFF2-40B4-BE49-F238E27FC236}">
                <a16:creationId xmlns:a16="http://schemas.microsoft.com/office/drawing/2014/main" id="{A5251824-9C66-4255-AC65-F53E5894FC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65518" y="2140899"/>
            <a:ext cx="342900" cy="342900"/>
          </a:xfrm>
          <a:prstGeom prst="rect">
            <a:avLst/>
          </a:prstGeom>
        </p:spPr>
      </p:pic>
      <p:pic>
        <p:nvPicPr>
          <p:cNvPr id="50" name="Graphic 49">
            <a:extLst>
              <a:ext uri="{FF2B5EF4-FFF2-40B4-BE49-F238E27FC236}">
                <a16:creationId xmlns:a16="http://schemas.microsoft.com/office/drawing/2014/main" id="{B05BAC0A-D638-46B4-96E0-3E761DA255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69919" y="2140899"/>
            <a:ext cx="342900" cy="342900"/>
          </a:xfrm>
          <a:prstGeom prst="rect">
            <a:avLst/>
          </a:prstGeom>
        </p:spPr>
      </p:pic>
      <p:pic>
        <p:nvPicPr>
          <p:cNvPr id="51" name="Graphic 50">
            <a:extLst>
              <a:ext uri="{FF2B5EF4-FFF2-40B4-BE49-F238E27FC236}">
                <a16:creationId xmlns:a16="http://schemas.microsoft.com/office/drawing/2014/main" id="{12CB4558-0CE7-4F8F-9C11-2952B567CF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91900" y="2140899"/>
            <a:ext cx="342900" cy="342900"/>
          </a:xfrm>
          <a:prstGeom prst="rect">
            <a:avLst/>
          </a:prstGeom>
        </p:spPr>
      </p:pic>
      <p:pic>
        <p:nvPicPr>
          <p:cNvPr id="4" name="Graphic 3">
            <a:extLst>
              <a:ext uri="{FF2B5EF4-FFF2-40B4-BE49-F238E27FC236}">
                <a16:creationId xmlns:a16="http://schemas.microsoft.com/office/drawing/2014/main" id="{3EB75BE3-60C6-4BFF-941D-335E9B89F9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23203" y="2134019"/>
            <a:ext cx="781050" cy="752475"/>
          </a:xfrm>
          <a:prstGeom prst="rect">
            <a:avLst/>
          </a:prstGeom>
        </p:spPr>
      </p:pic>
      <p:pic>
        <p:nvPicPr>
          <p:cNvPr id="5" name="Graphic 4">
            <a:extLst>
              <a:ext uri="{FF2B5EF4-FFF2-40B4-BE49-F238E27FC236}">
                <a16:creationId xmlns:a16="http://schemas.microsoft.com/office/drawing/2014/main" id="{9A497261-4915-423D-A631-3EFB5775D4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43910" y="2396491"/>
            <a:ext cx="361950" cy="485775"/>
          </a:xfrm>
          <a:prstGeom prst="rect">
            <a:avLst/>
          </a:prstGeom>
        </p:spPr>
      </p:pic>
      <p:pic>
        <p:nvPicPr>
          <p:cNvPr id="6" name="Graphic 5">
            <a:extLst>
              <a:ext uri="{FF2B5EF4-FFF2-40B4-BE49-F238E27FC236}">
                <a16:creationId xmlns:a16="http://schemas.microsoft.com/office/drawing/2014/main" id="{9F38C15D-216C-4F55-A560-C6F3A15B7B6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35265" y="1805710"/>
            <a:ext cx="510862" cy="443643"/>
          </a:xfrm>
          <a:prstGeom prst="rect">
            <a:avLst/>
          </a:prstGeom>
        </p:spPr>
      </p:pic>
      <p:pic>
        <p:nvPicPr>
          <p:cNvPr id="55" name="Graphic 54">
            <a:extLst>
              <a:ext uri="{FF2B5EF4-FFF2-40B4-BE49-F238E27FC236}">
                <a16:creationId xmlns:a16="http://schemas.microsoft.com/office/drawing/2014/main" id="{8C4405ED-15BA-4E92-AEA4-6D9D22CE42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3926" y="1071753"/>
            <a:ext cx="381000" cy="495300"/>
          </a:xfrm>
          <a:prstGeom prst="rect">
            <a:avLst/>
          </a:prstGeom>
        </p:spPr>
      </p:pic>
      <p:pic>
        <p:nvPicPr>
          <p:cNvPr id="56" name="Graphic 55">
            <a:extLst>
              <a:ext uri="{FF2B5EF4-FFF2-40B4-BE49-F238E27FC236}">
                <a16:creationId xmlns:a16="http://schemas.microsoft.com/office/drawing/2014/main" id="{B7D1B787-F621-4C7B-B841-D274E41BDB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631" y="2868827"/>
            <a:ext cx="520699" cy="325437"/>
          </a:xfrm>
          <a:prstGeom prst="rect">
            <a:avLst/>
          </a:prstGeom>
        </p:spPr>
      </p:pic>
      <p:pic>
        <p:nvPicPr>
          <p:cNvPr id="7" name="Graphic 6">
            <a:extLst>
              <a:ext uri="{FF2B5EF4-FFF2-40B4-BE49-F238E27FC236}">
                <a16:creationId xmlns:a16="http://schemas.microsoft.com/office/drawing/2014/main" id="{F6B8A429-8E07-4935-ADFA-ECD94A8860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44702" y="2992991"/>
            <a:ext cx="381000" cy="104775"/>
          </a:xfrm>
          <a:prstGeom prst="rect">
            <a:avLst/>
          </a:prstGeom>
        </p:spPr>
      </p:pic>
    </p:spTree>
    <p:extLst>
      <p:ext uri="{BB962C8B-B14F-4D97-AF65-F5344CB8AC3E}">
        <p14:creationId xmlns:p14="http://schemas.microsoft.com/office/powerpoint/2010/main" val="703581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3EC2-CD77-42A2-B7AE-21B9F341AD28}"/>
              </a:ext>
            </a:extLst>
          </p:cNvPr>
          <p:cNvSpPr>
            <a:spLocks noGrp="1"/>
          </p:cNvSpPr>
          <p:nvPr>
            <p:ph type="title"/>
          </p:nvPr>
        </p:nvSpPr>
        <p:spPr/>
        <p:txBody>
          <a:bodyPr/>
          <a:lstStyle/>
          <a:p>
            <a:r>
              <a:rPr lang="ko-KR" altLang="en-US" dirty="0"/>
              <a:t>멀티 </a:t>
            </a:r>
            <a:r>
              <a:rPr lang="ko-KR" altLang="en-US" dirty="0" err="1"/>
              <a:t>테넌시</a:t>
            </a:r>
            <a:r>
              <a:rPr lang="en-US" altLang="ko-KR" dirty="0"/>
              <a:t>(</a:t>
            </a:r>
            <a:r>
              <a:rPr lang="en-GB" dirty="0"/>
              <a:t>Multi-Tenancy)</a:t>
            </a:r>
          </a:p>
        </p:txBody>
      </p:sp>
      <p:sp>
        <p:nvSpPr>
          <p:cNvPr id="3" name="Text Placeholder 2">
            <a:extLst>
              <a:ext uri="{FF2B5EF4-FFF2-40B4-BE49-F238E27FC236}">
                <a16:creationId xmlns:a16="http://schemas.microsoft.com/office/drawing/2014/main" id="{8966E4D3-8501-4FE9-B2BE-6264A085F811}"/>
              </a:ext>
            </a:extLst>
          </p:cNvPr>
          <p:cNvSpPr>
            <a:spLocks noGrp="1"/>
          </p:cNvSpPr>
          <p:nvPr>
            <p:ph type="body" sz="quarter" idx="11"/>
          </p:nvPr>
        </p:nvSpPr>
        <p:spPr>
          <a:xfrm>
            <a:off x="389335" y="1021556"/>
            <a:ext cx="8363938" cy="830997"/>
          </a:xfrm>
        </p:spPr>
        <p:txBody>
          <a:bodyPr/>
          <a:lstStyle/>
          <a:p>
            <a:r>
              <a:rPr lang="en-US" altLang="ko-KR" sz="1800" dirty="0"/>
              <a:t>Veeam Cloud Connect</a:t>
            </a:r>
            <a:r>
              <a:rPr lang="ko-KR" altLang="en-US" sz="1800" dirty="0"/>
              <a:t>는 처음부터 </a:t>
            </a:r>
            <a:r>
              <a:rPr lang="ko-KR" altLang="en-US" sz="1800" dirty="0">
                <a:solidFill>
                  <a:srgbClr val="93EB20"/>
                </a:solidFill>
              </a:rPr>
              <a:t>다중 </a:t>
            </a:r>
            <a:r>
              <a:rPr lang="ko-KR" altLang="en-US" sz="1800" dirty="0" err="1">
                <a:solidFill>
                  <a:srgbClr val="93EB20"/>
                </a:solidFill>
              </a:rPr>
              <a:t>테넌트</a:t>
            </a:r>
            <a:r>
              <a:rPr lang="ko-KR" altLang="en-US" sz="1800" dirty="0">
                <a:solidFill>
                  <a:srgbClr val="93EB20"/>
                </a:solidFill>
              </a:rPr>
              <a:t> </a:t>
            </a:r>
            <a:r>
              <a:rPr lang="ko-KR" altLang="en-US" sz="1800" dirty="0"/>
              <a:t>호스팅 환경을 위해 설계되었습니다</a:t>
            </a:r>
            <a:r>
              <a:rPr lang="en-US" altLang="ko-KR" sz="1800" dirty="0"/>
              <a:t>. </a:t>
            </a:r>
            <a:r>
              <a:rPr lang="ko-KR" altLang="en-US" sz="1800" dirty="0"/>
              <a:t>단일 백업 저장소를 각각 고유 한 </a:t>
            </a:r>
            <a:r>
              <a:rPr lang="ko-KR" altLang="en-US" sz="1800" dirty="0" err="1"/>
              <a:t>테넌트에게</a:t>
            </a:r>
            <a:r>
              <a:rPr lang="ko-KR" altLang="en-US" sz="1800" dirty="0"/>
              <a:t> 하나 이상의 클라우드 저장소로 </a:t>
            </a:r>
            <a:r>
              <a:rPr lang="ko-KR" altLang="en-US" sz="1800" dirty="0">
                <a:solidFill>
                  <a:srgbClr val="93EB20"/>
                </a:solidFill>
              </a:rPr>
              <a:t>분할하고</a:t>
            </a:r>
            <a:r>
              <a:rPr lang="ko-KR" altLang="en-US" sz="1800" dirty="0"/>
              <a:t> 각 </a:t>
            </a:r>
            <a:r>
              <a:rPr lang="ko-KR" altLang="en-US" sz="1800" dirty="0" err="1"/>
              <a:t>테넌트의</a:t>
            </a:r>
            <a:r>
              <a:rPr lang="ko-KR" altLang="en-US" sz="1800" dirty="0"/>
              <a:t> </a:t>
            </a:r>
            <a:r>
              <a:rPr lang="ko-KR" altLang="en-US" sz="1800" dirty="0">
                <a:solidFill>
                  <a:srgbClr val="93EB20"/>
                </a:solidFill>
              </a:rPr>
              <a:t>리소스 할당 </a:t>
            </a:r>
            <a:r>
              <a:rPr lang="ko-KR" altLang="en-US" sz="1800" dirty="0"/>
              <a:t>및 만료 날짜를 관리합니다</a:t>
            </a:r>
            <a:r>
              <a:rPr lang="en-US" altLang="ko-KR" sz="1800" dirty="0"/>
              <a:t>. </a:t>
            </a:r>
            <a:endParaRPr lang="en-GB" sz="1800" dirty="0"/>
          </a:p>
        </p:txBody>
      </p:sp>
      <p:sp>
        <p:nvSpPr>
          <p:cNvPr id="6" name="TextBox 5">
            <a:extLst>
              <a:ext uri="{FF2B5EF4-FFF2-40B4-BE49-F238E27FC236}">
                <a16:creationId xmlns:a16="http://schemas.microsoft.com/office/drawing/2014/main" id="{28E9D178-749B-408F-92F6-8C944348334D}"/>
              </a:ext>
            </a:extLst>
          </p:cNvPr>
          <p:cNvSpPr txBox="1"/>
          <p:nvPr/>
        </p:nvSpPr>
        <p:spPr>
          <a:xfrm>
            <a:off x="1283141" y="3549458"/>
            <a:ext cx="556563" cy="246221"/>
          </a:xfrm>
          <a:prstGeom prst="rect">
            <a:avLst/>
          </a:prstGeom>
        </p:spPr>
        <p:txBody>
          <a:bodyPr wrap="none" rtlCol="0" anchor="ctr">
            <a:spAutoFit/>
          </a:bodyPr>
          <a:lstStyle/>
          <a:p>
            <a:pPr algn="ctr"/>
            <a:r>
              <a:rPr lang="ko-KR" altLang="en-US" sz="1000" dirty="0">
                <a:solidFill>
                  <a:schemeClr val="bg1"/>
                </a:solidFill>
              </a:rPr>
              <a:t>고객 </a:t>
            </a:r>
            <a:r>
              <a:rPr lang="en-US" altLang="ko-KR" sz="1000" dirty="0">
                <a:solidFill>
                  <a:schemeClr val="bg1"/>
                </a:solidFill>
              </a:rPr>
              <a:t>B</a:t>
            </a:r>
          </a:p>
        </p:txBody>
      </p:sp>
      <p:pic>
        <p:nvPicPr>
          <p:cNvPr id="7" name="Graphic 6">
            <a:extLst>
              <a:ext uri="{FF2B5EF4-FFF2-40B4-BE49-F238E27FC236}">
                <a16:creationId xmlns:a16="http://schemas.microsoft.com/office/drawing/2014/main" id="{0759EE63-F533-49F5-BC3B-E268889307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983" y="3455592"/>
            <a:ext cx="337843" cy="453413"/>
          </a:xfrm>
          <a:prstGeom prst="rect">
            <a:avLst/>
          </a:prstGeom>
        </p:spPr>
      </p:pic>
      <p:pic>
        <p:nvPicPr>
          <p:cNvPr id="8" name="Graphic 7">
            <a:extLst>
              <a:ext uri="{FF2B5EF4-FFF2-40B4-BE49-F238E27FC236}">
                <a16:creationId xmlns:a16="http://schemas.microsoft.com/office/drawing/2014/main" id="{64309D60-62F4-428E-BE19-5BC4FC169D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9867" y="3118656"/>
            <a:ext cx="909940" cy="1137425"/>
          </a:xfrm>
          <a:prstGeom prst="rect">
            <a:avLst/>
          </a:prstGeom>
        </p:spPr>
      </p:pic>
      <p:pic>
        <p:nvPicPr>
          <p:cNvPr id="9" name="Graphic 8">
            <a:extLst>
              <a:ext uri="{FF2B5EF4-FFF2-40B4-BE49-F238E27FC236}">
                <a16:creationId xmlns:a16="http://schemas.microsoft.com/office/drawing/2014/main" id="{0745D80C-C733-41C6-B7CB-7E0C486AE2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3828" y="2933905"/>
            <a:ext cx="443457" cy="480412"/>
          </a:xfrm>
          <a:prstGeom prst="rect">
            <a:avLst/>
          </a:prstGeom>
        </p:spPr>
      </p:pic>
      <p:pic>
        <p:nvPicPr>
          <p:cNvPr id="10" name="Graphic 9">
            <a:extLst>
              <a:ext uri="{FF2B5EF4-FFF2-40B4-BE49-F238E27FC236}">
                <a16:creationId xmlns:a16="http://schemas.microsoft.com/office/drawing/2014/main" id="{451F7048-C194-4B16-BC11-0A40F52DF66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3828" y="3449635"/>
            <a:ext cx="443457" cy="480412"/>
          </a:xfrm>
          <a:prstGeom prst="rect">
            <a:avLst/>
          </a:prstGeom>
        </p:spPr>
      </p:pic>
      <p:pic>
        <p:nvPicPr>
          <p:cNvPr id="11" name="Graphic 10">
            <a:extLst>
              <a:ext uri="{FF2B5EF4-FFF2-40B4-BE49-F238E27FC236}">
                <a16:creationId xmlns:a16="http://schemas.microsoft.com/office/drawing/2014/main" id="{2058F0B3-14BD-4A1B-BE75-41EC3A2D4C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3828" y="3965365"/>
            <a:ext cx="443457" cy="480412"/>
          </a:xfrm>
          <a:prstGeom prst="rect">
            <a:avLst/>
          </a:prstGeom>
        </p:spPr>
      </p:pic>
      <p:sp>
        <p:nvSpPr>
          <p:cNvPr id="12" name="Isosceles Triangle 11">
            <a:extLst>
              <a:ext uri="{FF2B5EF4-FFF2-40B4-BE49-F238E27FC236}">
                <a16:creationId xmlns:a16="http://schemas.microsoft.com/office/drawing/2014/main" id="{2CB87DFA-2EC0-4D00-B483-EE90BB09C25B}"/>
              </a:ext>
            </a:extLst>
          </p:cNvPr>
          <p:cNvSpPr/>
          <p:nvPr/>
        </p:nvSpPr>
        <p:spPr bwMode="auto">
          <a:xfrm rot="5400000" flipV="1">
            <a:off x="6670817" y="3569841"/>
            <a:ext cx="1512000" cy="259179"/>
          </a:xfrm>
          <a:prstGeom prst="triangle">
            <a:avLst/>
          </a:prstGeom>
          <a:gradFill>
            <a:gsLst>
              <a:gs pos="85000">
                <a:srgbClr val="003738"/>
              </a:gs>
              <a:gs pos="11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TextBox 15">
            <a:extLst>
              <a:ext uri="{FF2B5EF4-FFF2-40B4-BE49-F238E27FC236}">
                <a16:creationId xmlns:a16="http://schemas.microsoft.com/office/drawing/2014/main" id="{0DC911EF-D260-4D9D-AA0B-68EB955E27CB}"/>
              </a:ext>
            </a:extLst>
          </p:cNvPr>
          <p:cNvSpPr txBox="1"/>
          <p:nvPr/>
        </p:nvSpPr>
        <p:spPr>
          <a:xfrm>
            <a:off x="1282340" y="4246846"/>
            <a:ext cx="558166" cy="246221"/>
          </a:xfrm>
          <a:prstGeom prst="rect">
            <a:avLst/>
          </a:prstGeom>
        </p:spPr>
        <p:txBody>
          <a:bodyPr wrap="none" rtlCol="0" anchor="ctr">
            <a:spAutoFit/>
          </a:bodyPr>
          <a:lstStyle/>
          <a:p>
            <a:pPr algn="ctr"/>
            <a:r>
              <a:rPr lang="ko-KR" altLang="en-US" sz="1000" dirty="0">
                <a:solidFill>
                  <a:schemeClr val="bg1"/>
                </a:solidFill>
              </a:rPr>
              <a:t>고객 </a:t>
            </a:r>
            <a:r>
              <a:rPr lang="en-US" altLang="ko-KR" sz="1000" dirty="0">
                <a:solidFill>
                  <a:schemeClr val="bg1"/>
                </a:solidFill>
              </a:rPr>
              <a:t>C</a:t>
            </a:r>
          </a:p>
        </p:txBody>
      </p:sp>
      <p:pic>
        <p:nvPicPr>
          <p:cNvPr id="17" name="Graphic 16">
            <a:extLst>
              <a:ext uri="{FF2B5EF4-FFF2-40B4-BE49-F238E27FC236}">
                <a16:creationId xmlns:a16="http://schemas.microsoft.com/office/drawing/2014/main" id="{BC14E57D-5158-43F7-95AC-F37B32E1D5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985" y="4178645"/>
            <a:ext cx="337843" cy="453413"/>
          </a:xfrm>
          <a:prstGeom prst="rect">
            <a:avLst/>
          </a:prstGeom>
        </p:spPr>
      </p:pic>
      <p:sp>
        <p:nvSpPr>
          <p:cNvPr id="18" name="TextBox 17">
            <a:extLst>
              <a:ext uri="{FF2B5EF4-FFF2-40B4-BE49-F238E27FC236}">
                <a16:creationId xmlns:a16="http://schemas.microsoft.com/office/drawing/2014/main" id="{715C2F45-8B1D-4A8F-AA20-7E6B8FCD2D80}"/>
              </a:ext>
            </a:extLst>
          </p:cNvPr>
          <p:cNvSpPr txBox="1"/>
          <p:nvPr/>
        </p:nvSpPr>
        <p:spPr>
          <a:xfrm>
            <a:off x="1282341" y="2852069"/>
            <a:ext cx="558166" cy="246221"/>
          </a:xfrm>
          <a:prstGeom prst="rect">
            <a:avLst/>
          </a:prstGeom>
        </p:spPr>
        <p:txBody>
          <a:bodyPr wrap="none" rtlCol="0" anchor="ctr">
            <a:spAutoFit/>
          </a:bodyPr>
          <a:lstStyle/>
          <a:p>
            <a:pPr algn="ctr"/>
            <a:r>
              <a:rPr lang="ko-KR" altLang="en-US" sz="1000" dirty="0">
                <a:solidFill>
                  <a:schemeClr val="bg1"/>
                </a:solidFill>
              </a:rPr>
              <a:t>고객 </a:t>
            </a:r>
            <a:r>
              <a:rPr lang="en-US" altLang="ko-KR" sz="1000" dirty="0">
                <a:solidFill>
                  <a:schemeClr val="bg1"/>
                </a:solidFill>
              </a:rPr>
              <a:t>A</a:t>
            </a:r>
            <a:endParaRPr lang="en-US" sz="1000" dirty="0">
              <a:solidFill>
                <a:schemeClr val="bg1"/>
              </a:solidFill>
            </a:endParaRPr>
          </a:p>
        </p:txBody>
      </p:sp>
      <p:pic>
        <p:nvPicPr>
          <p:cNvPr id="19" name="Graphic 18">
            <a:extLst>
              <a:ext uri="{FF2B5EF4-FFF2-40B4-BE49-F238E27FC236}">
                <a16:creationId xmlns:a16="http://schemas.microsoft.com/office/drawing/2014/main" id="{82A73DAE-FAEA-4B8F-A637-2ED3C05757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4984" y="2732538"/>
            <a:ext cx="337843" cy="453413"/>
          </a:xfrm>
          <a:prstGeom prst="rect">
            <a:avLst/>
          </a:prstGeom>
        </p:spPr>
      </p:pic>
      <p:pic>
        <p:nvPicPr>
          <p:cNvPr id="20" name="Graphic 19">
            <a:extLst>
              <a:ext uri="{FF2B5EF4-FFF2-40B4-BE49-F238E27FC236}">
                <a16:creationId xmlns:a16="http://schemas.microsoft.com/office/drawing/2014/main" id="{85682DBB-0088-4547-8F0B-1AC5DB13A09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21468" y="3215596"/>
            <a:ext cx="1502950" cy="939343"/>
          </a:xfrm>
          <a:prstGeom prst="rect">
            <a:avLst/>
          </a:prstGeom>
        </p:spPr>
      </p:pic>
      <p:cxnSp>
        <p:nvCxnSpPr>
          <p:cNvPr id="28" name="Straight Connector 27">
            <a:extLst>
              <a:ext uri="{FF2B5EF4-FFF2-40B4-BE49-F238E27FC236}">
                <a16:creationId xmlns:a16="http://schemas.microsoft.com/office/drawing/2014/main" id="{EE4AE81F-F2C2-45E1-B8A1-106CCC767E30}"/>
              </a:ext>
            </a:extLst>
          </p:cNvPr>
          <p:cNvCxnSpPr>
            <a:stCxn id="7" idx="3"/>
            <a:endCxn id="20" idx="1"/>
          </p:cNvCxnSpPr>
          <p:nvPr/>
        </p:nvCxnSpPr>
        <p:spPr>
          <a:xfrm>
            <a:off x="2352826" y="3682299"/>
            <a:ext cx="1268642" cy="2969"/>
          </a:xfrm>
          <a:prstGeom prst="line">
            <a:avLst/>
          </a:prstGeom>
          <a:ln w="12700">
            <a:solidFill>
              <a:srgbClr val="93EB20"/>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547400C-A272-4375-B38F-15BA52A61489}"/>
              </a:ext>
            </a:extLst>
          </p:cNvPr>
          <p:cNvCxnSpPr>
            <a:cxnSpLocks/>
            <a:stCxn id="19" idx="3"/>
          </p:cNvCxnSpPr>
          <p:nvPr/>
        </p:nvCxnSpPr>
        <p:spPr>
          <a:xfrm>
            <a:off x="2352827" y="2959245"/>
            <a:ext cx="1268641" cy="565737"/>
          </a:xfrm>
          <a:prstGeom prst="bentConnector3">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037CE53-22BA-42EA-AFF1-122B8682A9D5}"/>
              </a:ext>
            </a:extLst>
          </p:cNvPr>
          <p:cNvCxnSpPr>
            <a:stCxn id="17" idx="3"/>
          </p:cNvCxnSpPr>
          <p:nvPr/>
        </p:nvCxnSpPr>
        <p:spPr>
          <a:xfrm flipV="1">
            <a:off x="2352828" y="3854450"/>
            <a:ext cx="1268640" cy="550902"/>
          </a:xfrm>
          <a:prstGeom prst="bentConnector3">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FB2E73C-927A-4F80-ABFA-7778D6E76C94}"/>
              </a:ext>
            </a:extLst>
          </p:cNvPr>
          <p:cNvCxnSpPr>
            <a:cxnSpLocks/>
          </p:cNvCxnSpPr>
          <p:nvPr/>
        </p:nvCxnSpPr>
        <p:spPr>
          <a:xfrm>
            <a:off x="5140933" y="3526609"/>
            <a:ext cx="1119038" cy="0"/>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6435552-542F-4496-9B09-420030A87C6B}"/>
              </a:ext>
            </a:extLst>
          </p:cNvPr>
          <p:cNvCxnSpPr>
            <a:cxnSpLocks/>
          </p:cNvCxnSpPr>
          <p:nvPr/>
        </p:nvCxnSpPr>
        <p:spPr>
          <a:xfrm>
            <a:off x="5140933" y="3682298"/>
            <a:ext cx="1119038" cy="0"/>
          </a:xfrm>
          <a:prstGeom prst="straightConnector1">
            <a:avLst/>
          </a:prstGeom>
          <a:ln w="12700">
            <a:solidFill>
              <a:srgbClr val="93EB2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6A1AC5A8-500D-478C-BFA0-A306D90C4F94}"/>
              </a:ext>
            </a:extLst>
          </p:cNvPr>
          <p:cNvCxnSpPr>
            <a:cxnSpLocks/>
          </p:cNvCxnSpPr>
          <p:nvPr/>
        </p:nvCxnSpPr>
        <p:spPr>
          <a:xfrm>
            <a:off x="5140933" y="3854450"/>
            <a:ext cx="1119038" cy="0"/>
          </a:xfrm>
          <a:prstGeom prst="straightConnector1">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6E195302-9662-4221-BF1B-EAB5E8F47F05}"/>
              </a:ext>
            </a:extLst>
          </p:cNvPr>
          <p:cNvCxnSpPr>
            <a:cxnSpLocks/>
            <a:endCxn id="9" idx="1"/>
          </p:cNvCxnSpPr>
          <p:nvPr/>
        </p:nvCxnSpPr>
        <p:spPr>
          <a:xfrm flipV="1">
            <a:off x="7249703" y="3174111"/>
            <a:ext cx="394125" cy="350871"/>
          </a:xfrm>
          <a:prstGeom prst="bentConnector3">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BB105E4-829C-42EC-8884-89C5808F246A}"/>
              </a:ext>
            </a:extLst>
          </p:cNvPr>
          <p:cNvCxnSpPr>
            <a:cxnSpLocks/>
            <a:endCxn id="11" idx="1"/>
          </p:cNvCxnSpPr>
          <p:nvPr/>
        </p:nvCxnSpPr>
        <p:spPr>
          <a:xfrm>
            <a:off x="7249703" y="3854450"/>
            <a:ext cx="394125" cy="351121"/>
          </a:xfrm>
          <a:prstGeom prst="bentConnector3">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AE9230C-8A89-4B69-A584-75EBEF3F9884}"/>
              </a:ext>
            </a:extLst>
          </p:cNvPr>
          <p:cNvCxnSpPr>
            <a:cxnSpLocks/>
            <a:endCxn id="10" idx="1"/>
          </p:cNvCxnSpPr>
          <p:nvPr/>
        </p:nvCxnSpPr>
        <p:spPr>
          <a:xfrm>
            <a:off x="7249703" y="3689841"/>
            <a:ext cx="394125" cy="0"/>
          </a:xfrm>
          <a:prstGeom prst="straightConnector1">
            <a:avLst/>
          </a:prstGeom>
          <a:ln w="12700">
            <a:solidFill>
              <a:srgbClr val="93EB2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EE68983-006A-4C5B-AAAA-210F1148FD28}"/>
              </a:ext>
            </a:extLst>
          </p:cNvPr>
          <p:cNvSpPr txBox="1"/>
          <p:nvPr/>
        </p:nvSpPr>
        <p:spPr>
          <a:xfrm>
            <a:off x="4032823" y="3637334"/>
            <a:ext cx="624017" cy="338554"/>
          </a:xfrm>
          <a:prstGeom prst="rect">
            <a:avLst/>
          </a:prstGeom>
        </p:spPr>
        <p:txBody>
          <a:bodyPr wrap="none" rtlCol="0" anchor="ctr">
            <a:spAutoFit/>
          </a:bodyPr>
          <a:lstStyle/>
          <a:p>
            <a:pPr algn="ctr"/>
            <a:r>
              <a:rPr lang="en-US" sz="1600">
                <a:solidFill>
                  <a:schemeClr val="bg1"/>
                </a:solidFill>
              </a:rPr>
              <a:t>WAN</a:t>
            </a:r>
          </a:p>
        </p:txBody>
      </p:sp>
    </p:spTree>
    <p:extLst>
      <p:ext uri="{BB962C8B-B14F-4D97-AF65-F5344CB8AC3E}">
        <p14:creationId xmlns:p14="http://schemas.microsoft.com/office/powerpoint/2010/main" val="2476186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1FE7C-00AD-4DD8-A8E2-3862548AF92B}"/>
              </a:ext>
            </a:extLst>
          </p:cNvPr>
          <p:cNvSpPr>
            <a:spLocks noGrp="1"/>
          </p:cNvSpPr>
          <p:nvPr>
            <p:ph type="title"/>
          </p:nvPr>
        </p:nvSpPr>
        <p:spPr/>
        <p:txBody>
          <a:bodyPr/>
          <a:lstStyle/>
          <a:p>
            <a:r>
              <a:rPr lang="en-GB" dirty="0"/>
              <a:t>VM, </a:t>
            </a:r>
            <a:r>
              <a:rPr lang="ko-KR" altLang="en-US" dirty="0"/>
              <a:t>파일</a:t>
            </a:r>
            <a:r>
              <a:rPr lang="en-US" altLang="ko-KR" dirty="0"/>
              <a:t> </a:t>
            </a:r>
            <a:r>
              <a:rPr lang="ko-KR" altLang="en-US" dirty="0"/>
              <a:t>및 폴더 복구</a:t>
            </a:r>
            <a:endParaRPr lang="en-GB" dirty="0"/>
          </a:p>
        </p:txBody>
      </p:sp>
      <p:sp>
        <p:nvSpPr>
          <p:cNvPr id="3" name="Text Placeholder 2">
            <a:extLst>
              <a:ext uri="{FF2B5EF4-FFF2-40B4-BE49-F238E27FC236}">
                <a16:creationId xmlns:a16="http://schemas.microsoft.com/office/drawing/2014/main" id="{5770E72B-E8F6-43EB-BD8D-AEA46B7A13E2}"/>
              </a:ext>
            </a:extLst>
          </p:cNvPr>
          <p:cNvSpPr>
            <a:spLocks noGrp="1"/>
          </p:cNvSpPr>
          <p:nvPr>
            <p:ph type="body" sz="quarter" idx="11"/>
          </p:nvPr>
        </p:nvSpPr>
        <p:spPr>
          <a:xfrm>
            <a:off x="389334" y="1021556"/>
            <a:ext cx="2772965" cy="3323987"/>
          </a:xfrm>
        </p:spPr>
        <p:txBody>
          <a:bodyPr>
            <a:normAutofit/>
          </a:bodyPr>
          <a:lstStyle/>
          <a:p>
            <a:r>
              <a:rPr lang="ko-KR" altLang="en-US" sz="1800" dirty="0"/>
              <a:t>다음 복구 기능을 포함</a:t>
            </a:r>
            <a:r>
              <a:rPr lang="en-GB" sz="1800" dirty="0"/>
              <a:t>: </a:t>
            </a:r>
          </a:p>
          <a:p>
            <a:endParaRPr lang="en-GB" sz="1800" dirty="0"/>
          </a:p>
          <a:p>
            <a:pPr marL="285750" indent="-285750">
              <a:buFont typeface="Arial" panose="020B0604020202020204" pitchFamily="34" charset="0"/>
              <a:buChar char="•"/>
            </a:pPr>
            <a:r>
              <a:rPr lang="ko-KR" altLang="en-US" sz="1800" dirty="0"/>
              <a:t>전체 </a:t>
            </a:r>
            <a:r>
              <a:rPr lang="en-US" altLang="ko-KR" sz="1800" dirty="0"/>
              <a:t>VM</a:t>
            </a:r>
            <a:endParaRPr lang="en-GB" sz="1800" dirty="0"/>
          </a:p>
          <a:p>
            <a:pPr marL="285750" indent="-285750">
              <a:buFont typeface="Arial" panose="020B0604020202020204" pitchFamily="34" charset="0"/>
              <a:buChar char="•"/>
            </a:pPr>
            <a:r>
              <a:rPr lang="en-US" sz="1800" dirty="0"/>
              <a:t>VM</a:t>
            </a:r>
            <a:r>
              <a:rPr lang="ko-KR" altLang="en-US" sz="1800" dirty="0"/>
              <a:t> 파일</a:t>
            </a:r>
            <a:endParaRPr lang="en-GB" sz="1800" dirty="0"/>
          </a:p>
          <a:p>
            <a:pPr marL="285750" indent="-285750">
              <a:buFont typeface="Arial" panose="020B0604020202020204" pitchFamily="34" charset="0"/>
              <a:buChar char="•"/>
            </a:pPr>
            <a:r>
              <a:rPr lang="ko-KR" altLang="en-US" sz="1800" dirty="0"/>
              <a:t>개별 파일 및 폴더</a:t>
            </a:r>
            <a:endParaRPr lang="en-GB" sz="1800" dirty="0"/>
          </a:p>
          <a:p>
            <a:pPr marL="285750" indent="-285750">
              <a:buFont typeface="Arial" panose="020B0604020202020204" pitchFamily="34" charset="0"/>
              <a:buChar char="•"/>
            </a:pPr>
            <a:r>
              <a:rPr lang="ko-KR" altLang="en-US" sz="1800" dirty="0"/>
              <a:t>어플리케이션 복구</a:t>
            </a:r>
            <a:endParaRPr lang="en-US" altLang="ko-KR" sz="1800" dirty="0"/>
          </a:p>
          <a:p>
            <a:pPr marL="285750" indent="-285750">
              <a:buFont typeface="Arial" panose="020B0604020202020204" pitchFamily="34" charset="0"/>
              <a:buChar char="•"/>
            </a:pPr>
            <a:r>
              <a:rPr lang="ko-KR" altLang="en-US" sz="1800" dirty="0"/>
              <a:t>디스크 내보내기</a:t>
            </a:r>
            <a:endParaRPr lang="en-US" altLang="ko-KR" sz="1800" dirty="0"/>
          </a:p>
          <a:p>
            <a:pPr marL="285750" indent="-285750">
              <a:buFont typeface="Arial" panose="020B0604020202020204" pitchFamily="34" charset="0"/>
              <a:buChar char="•"/>
            </a:pPr>
            <a:r>
              <a:rPr lang="ko-KR" altLang="en-US" sz="1800" dirty="0"/>
              <a:t>백업 내보내기</a:t>
            </a:r>
            <a:endParaRPr lang="en-GB" sz="1800" dirty="0"/>
          </a:p>
        </p:txBody>
      </p:sp>
      <p:pic>
        <p:nvPicPr>
          <p:cNvPr id="4" name="Picture 3">
            <a:extLst>
              <a:ext uri="{FF2B5EF4-FFF2-40B4-BE49-F238E27FC236}">
                <a16:creationId xmlns:a16="http://schemas.microsoft.com/office/drawing/2014/main" id="{45803C0C-55A0-4273-B32E-24F7262B5B09}"/>
              </a:ext>
            </a:extLst>
          </p:cNvPr>
          <p:cNvPicPr>
            <a:picLocks noChangeAspect="1"/>
          </p:cNvPicPr>
          <p:nvPr/>
        </p:nvPicPr>
        <p:blipFill rotWithShape="1">
          <a:blip r:embed="rId2"/>
          <a:srcRect r="19815" b="18601"/>
          <a:stretch/>
        </p:blipFill>
        <p:spPr>
          <a:xfrm>
            <a:off x="3362225" y="1099535"/>
            <a:ext cx="5391149" cy="3453706"/>
          </a:xfrm>
          <a:prstGeom prst="rect">
            <a:avLst/>
          </a:prstGeom>
        </p:spPr>
      </p:pic>
    </p:spTree>
    <p:extLst>
      <p:ext uri="{BB962C8B-B14F-4D97-AF65-F5344CB8AC3E}">
        <p14:creationId xmlns:p14="http://schemas.microsoft.com/office/powerpoint/2010/main" val="8600253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GENSWF_ADVANCE_TIME" val="5.000"/>
  <p:tag name="ISPRING_CUSTOM_TIMING_USED" val="1"/>
  <p:tag name="ISPRING_SLIDE_ID_2" val="{28AFE26D-8329-40D0-816B-23871735A461}"/>
</p:tagLst>
</file>

<file path=ppt/theme/theme1.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3.xml><?xml version="1.0" encoding="utf-8"?>
<a:theme xmlns:a="http://schemas.openxmlformats.org/drawingml/2006/main" name="4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4.xml><?xml version="1.0" encoding="utf-8"?>
<a:theme xmlns:a="http://schemas.openxmlformats.org/drawingml/2006/main" name="5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5.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6.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7.xml><?xml version="1.0" encoding="utf-8"?>
<a:theme xmlns:a="http://schemas.openxmlformats.org/drawingml/2006/main" name="1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noFill/>
        <a:ln w="9525">
          <a:solidFill>
            <a:srgbClr val="00B492"/>
          </a:solidFill>
          <a:prstDash val="sysDash"/>
          <a:headEnd type="oval"/>
          <a:tailEnd type="triangle"/>
        </a:ln>
      </a:spPr>
      <a:bodyPr/>
      <a:lstStyle/>
      <a:style>
        <a:lnRef idx="2">
          <a:schemeClr val="accent1">
            <a:shade val="50000"/>
          </a:schemeClr>
        </a:lnRef>
        <a:fillRef idx="1">
          <a:schemeClr val="accent1"/>
        </a:fillRef>
        <a:effectRef idx="0">
          <a:schemeClr val="accent1"/>
        </a:effectRef>
        <a:fontRef idx="minor">
          <a:schemeClr val="lt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8.xml><?xml version="1.0" encoding="utf-8"?>
<a:theme xmlns:a="http://schemas.openxmlformats.org/drawingml/2006/main" name="2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1FF59870383F41B49232949FF206A9" ma:contentTypeVersion="13" ma:contentTypeDescription="Create a new document." ma:contentTypeScope="" ma:versionID="4114cd63f786fc47e50e37bfc94e21db">
  <xsd:schema xmlns:xsd="http://www.w3.org/2001/XMLSchema" xmlns:xs="http://www.w3.org/2001/XMLSchema" xmlns:p="http://schemas.microsoft.com/office/2006/metadata/properties" xmlns:ns3="ddd94dec-b75f-461d-9c34-31af2c80db57" xmlns:ns4="4a581407-c8cc-49c0-9bdd-812d6ce21b18" targetNamespace="http://schemas.microsoft.com/office/2006/metadata/properties" ma:root="true" ma:fieldsID="f5bcef250549a78d34e0c5f32ee80eb4" ns3:_="" ns4:_="">
    <xsd:import namespace="ddd94dec-b75f-461d-9c34-31af2c80db57"/>
    <xsd:import namespace="4a581407-c8cc-49c0-9bdd-812d6ce21b1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4dec-b75f-461d-9c34-31af2c80d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581407-c8cc-49c0-9bdd-812d6ce21b1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2BDEBBE-86B9-45AD-9EBC-2EAA0AD996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94dec-b75f-461d-9c34-31af2c80db57"/>
    <ds:schemaRef ds:uri="4a581407-c8cc-49c0-9bdd-812d6ce21b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16C968-597E-4BFF-8868-9FEF035441DF}">
  <ds:schemaRefs>
    <ds:schemaRef ds:uri="http://schemas.microsoft.com/sharepoint/v3/contenttype/forms"/>
  </ds:schemaRefs>
</ds:datastoreItem>
</file>

<file path=customXml/itemProps3.xml><?xml version="1.0" encoding="utf-8"?>
<ds:datastoreItem xmlns:ds="http://schemas.openxmlformats.org/officeDocument/2006/customXml" ds:itemID="{78EDAD93-1FC3-427E-8790-F0256B119CB8}">
  <ds:schemaRefs>
    <ds:schemaRef ds:uri="http://purl.org/dc/dcmitype/"/>
    <ds:schemaRef ds:uri="http://schemas.microsoft.com/office/infopath/2007/PartnerControls"/>
    <ds:schemaRef ds:uri="http://purl.org/dc/elements/1.1/"/>
    <ds:schemaRef ds:uri="ddd94dec-b75f-461d-9c34-31af2c80db57"/>
    <ds:schemaRef ds:uri="http://purl.org/dc/terms/"/>
    <ds:schemaRef ds:uri="4a581407-c8cc-49c0-9bdd-812d6ce21b18"/>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1985</Words>
  <Application>Microsoft Office PowerPoint</Application>
  <PresentationFormat>화면 슬라이드 쇼(16:9)</PresentationFormat>
  <Paragraphs>406</Paragraphs>
  <Slides>43</Slides>
  <Notes>21</Notes>
  <HiddenSlides>0</HiddenSlides>
  <MMClips>0</MMClips>
  <ScaleCrop>false</ScaleCrop>
  <HeadingPairs>
    <vt:vector size="6" baseType="variant">
      <vt:variant>
        <vt:lpstr>사용한 글꼴</vt:lpstr>
      </vt:variant>
      <vt:variant>
        <vt:i4>3</vt:i4>
      </vt:variant>
      <vt:variant>
        <vt:lpstr>테마</vt:lpstr>
      </vt:variant>
      <vt:variant>
        <vt:i4>8</vt:i4>
      </vt:variant>
      <vt:variant>
        <vt:lpstr>슬라이드 제목</vt:lpstr>
      </vt:variant>
      <vt:variant>
        <vt:i4>43</vt:i4>
      </vt:variant>
    </vt:vector>
  </HeadingPairs>
  <TitlesOfParts>
    <vt:vector size="54" baseType="lpstr">
      <vt:lpstr>Arial</vt:lpstr>
      <vt:lpstr>Calibri</vt:lpstr>
      <vt:lpstr>Tahoma</vt:lpstr>
      <vt:lpstr>Veeam Corporate Slides Template</vt:lpstr>
      <vt:lpstr>1_Veeam Corporate Slides Template (1)</vt:lpstr>
      <vt:lpstr>4_Veeam Corporate Slides Template</vt:lpstr>
      <vt:lpstr>5_Veeam Corporate Slides Template</vt:lpstr>
      <vt:lpstr>Slides with photo</vt:lpstr>
      <vt:lpstr>Bright slides</vt:lpstr>
      <vt:lpstr>1_Veeam Corporate Slides Template</vt:lpstr>
      <vt:lpstr>2_Veeam Corporate Slides Template</vt:lpstr>
      <vt:lpstr>PowerPoint 프레젠테이션</vt:lpstr>
      <vt:lpstr>Veeam Cloud Service Provider (VCSP)</vt:lpstr>
      <vt:lpstr>Workloads</vt:lpstr>
      <vt:lpstr>관리</vt:lpstr>
      <vt:lpstr>Behind the scenes</vt:lpstr>
      <vt:lpstr>빠르고 안전한 클라우드 백업</vt:lpstr>
      <vt:lpstr>Veeam Cloud Connect Backup </vt:lpstr>
      <vt:lpstr>멀티 테넌시(Multi-Tenancy)</vt:lpstr>
      <vt:lpstr>VM, 파일 및 폴더 복구</vt:lpstr>
      <vt:lpstr>VCSP 아키텍쳐</vt:lpstr>
      <vt:lpstr>Achieving Together</vt:lpstr>
      <vt:lpstr>Veeam Service Provider Console</vt:lpstr>
      <vt:lpstr>Veeam Service Provider Console A FREE cloud management platform for service providers</vt:lpstr>
      <vt:lpstr>Veeam Service Provider Console</vt:lpstr>
      <vt:lpstr>Veeam Service Provider Console</vt:lpstr>
      <vt:lpstr>FREE Veeam Service Provider Console</vt:lpstr>
      <vt:lpstr>Veeam Service Provider Console</vt:lpstr>
      <vt:lpstr>아키텍쳐</vt:lpstr>
      <vt:lpstr>한 곳에서 모든 채널 공동 작업</vt:lpstr>
      <vt:lpstr>원격 관리 서비스</vt:lpstr>
      <vt:lpstr>알림 및 경보</vt:lpstr>
      <vt:lpstr>라이선스, 보고서 및 비용 청구</vt:lpstr>
      <vt:lpstr>라이선스, 보고서 및 비용 청구</vt:lpstr>
      <vt:lpstr>사용량 보고서 : What’s New? </vt:lpstr>
      <vt:lpstr>최상위 또는 세부 수준의 보고서</vt:lpstr>
      <vt:lpstr>자동 보고서 승인</vt:lpstr>
      <vt:lpstr>보고서 자동 전달</vt:lpstr>
      <vt:lpstr>내장된 비용 청구 기능</vt:lpstr>
      <vt:lpstr>RESTful APIs - 통합 및 자동화</vt:lpstr>
      <vt:lpstr>PowerPoint 프레젠테이션</vt:lpstr>
      <vt:lpstr>서비스 공급자에 의해 사용되는 Veeam Tools</vt:lpstr>
      <vt:lpstr>Veeam Backup &amp; Replication v10</vt:lpstr>
      <vt:lpstr>PowerPoint 프레젠테이션</vt:lpstr>
      <vt:lpstr>Integrations</vt:lpstr>
      <vt:lpstr>Service Provider Portals</vt:lpstr>
      <vt:lpstr>PowerPoint 프레젠테이션</vt:lpstr>
      <vt:lpstr>Backup as a Service</vt:lpstr>
      <vt:lpstr>Backup for Cloud Workloads</vt:lpstr>
      <vt:lpstr>Backup for Physical Servers</vt:lpstr>
      <vt:lpstr>Backup for Workstations</vt:lpstr>
      <vt:lpstr>Backup for Microsoft Office 365</vt:lpstr>
      <vt:lpstr>Disaster Recovery as a Service</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2020-10-14T11:32:48Z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0x010100211FF59870383F41B49232949FF206A9</vt:lpwstr>
  </property>
</Properties>
</file>